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cb84c8314f04788" /><Relationship Type="http://schemas.openxmlformats.org/officeDocument/2006/relationships/extended-properties" Target="/docProps/app.xml" Id="Rca86f04437b34595" /><Relationship Type="http://schemas.openxmlformats.org/officeDocument/2006/relationships/officeDocument" Target="/ppt/presentation.xml" Id="R2a0671d04a384f03" /></Relationships>
</file>

<file path=ppt/presentation.xml><?xml version="1.0" encoding="utf-8"?>
<p:presentation xmlns:p="http://schemas.openxmlformats.org/presentationml/2006/main">
  <p:sldMasterIdLst>
    <p:sldMasterId xmlns:r="http://schemas.openxmlformats.org/officeDocument/2006/relationships" id="2147483648" r:id="R4234de138d4b4ec1"/>
  </p:sldMasterIdLst>
  <p:notesMasterIdLst>
    <p:notesMasterId xmlns:r="http://schemas.openxmlformats.org/officeDocument/2006/relationships" r:id="Rd4a083eeced14c84"/>
  </p:notesMasterIdLst>
  <p:sldIdLst>
    <p:sldId xmlns:r="http://schemas.openxmlformats.org/officeDocument/2006/relationships" id="256" r:id="Rfc5e92a9a9d04f79"/>
    <p:sldId xmlns:r="http://schemas.openxmlformats.org/officeDocument/2006/relationships" id="257" r:id="R5065f223c8624a56"/>
    <p:sldId xmlns:r="http://schemas.openxmlformats.org/officeDocument/2006/relationships" id="258" r:id="R209f7e700a3b4c85"/>
    <p:sldId xmlns:r="http://schemas.openxmlformats.org/officeDocument/2006/relationships" id="259" r:id="R9d5feacaf33745bd"/>
    <p:sldId xmlns:r="http://schemas.openxmlformats.org/officeDocument/2006/relationships" id="260" r:id="R6a6e137bb2a24345"/>
    <p:sldId xmlns:r="http://schemas.openxmlformats.org/officeDocument/2006/relationships" id="261" r:id="R904fabbe8cdb467c"/>
    <p:sldId xmlns:r="http://schemas.openxmlformats.org/officeDocument/2006/relationships" id="262" r:id="R6c33743f6d9d4e7a"/>
    <p:sldId xmlns:r="http://schemas.openxmlformats.org/officeDocument/2006/relationships" id="263" r:id="Rd39088ace8714808"/>
    <p:sldId xmlns:r="http://schemas.openxmlformats.org/officeDocument/2006/relationships" id="264" r:id="R981d93d99d34411d"/>
    <p:sldId xmlns:r="http://schemas.openxmlformats.org/officeDocument/2006/relationships" id="265" r:id="R658cd7a35166412e"/>
    <p:sldId xmlns:r="http://schemas.openxmlformats.org/officeDocument/2006/relationships" id="266" r:id="R2b9e11c982ed4ea7"/>
    <p:sldId xmlns:r="http://schemas.openxmlformats.org/officeDocument/2006/relationships" id="267" r:id="R41fe2b6fe8544ea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3ea6235b6c4cc1" /><Relationship Type="http://schemas.openxmlformats.org/officeDocument/2006/relationships/slideMaster" Target="/ppt/slideMasters/slideMaster1.xml" Id="R4234de138d4b4ec1" /><Relationship Type="http://schemas.openxmlformats.org/officeDocument/2006/relationships/notesMaster" Target="/ppt/notesMasters/notesMaster1.xml" Id="Rd4a083eeced14c84" /><Relationship Type="http://schemas.openxmlformats.org/officeDocument/2006/relationships/presProps" Target="/ppt/presProps.xml" Id="R0e28943581124aaa" /><Relationship Type="http://schemas.openxmlformats.org/officeDocument/2006/relationships/tableStyles" Target="/ppt/tableStyles.xml" Id="Ra791b3e62a2d4d96" /><Relationship Type="http://schemas.openxmlformats.org/officeDocument/2006/relationships/slide" Target="/ppt/slides/slide1.xml" Id="Rfc5e92a9a9d04f79" /><Relationship Type="http://schemas.openxmlformats.org/officeDocument/2006/relationships/slide" Target="/ppt/slides/slide2.xml" Id="R5065f223c8624a56" /><Relationship Type="http://schemas.openxmlformats.org/officeDocument/2006/relationships/slide" Target="/ppt/slides/slide3.xml" Id="R209f7e700a3b4c85" /><Relationship Type="http://schemas.openxmlformats.org/officeDocument/2006/relationships/slide" Target="/ppt/slides/slide4.xml" Id="R9d5feacaf33745bd" /><Relationship Type="http://schemas.openxmlformats.org/officeDocument/2006/relationships/slide" Target="/ppt/slides/slide5.xml" Id="R6a6e137bb2a24345" /><Relationship Type="http://schemas.openxmlformats.org/officeDocument/2006/relationships/slide" Target="/ppt/slides/slide6.xml" Id="R904fabbe8cdb467c" /><Relationship Type="http://schemas.openxmlformats.org/officeDocument/2006/relationships/slide" Target="/ppt/slides/slide7.xml" Id="R6c33743f6d9d4e7a" /><Relationship Type="http://schemas.openxmlformats.org/officeDocument/2006/relationships/slide" Target="/ppt/slides/slide8.xml" Id="Rd39088ace8714808" /><Relationship Type="http://schemas.openxmlformats.org/officeDocument/2006/relationships/slide" Target="/ppt/slides/slide9.xml" Id="R981d93d99d34411d" /><Relationship Type="http://schemas.openxmlformats.org/officeDocument/2006/relationships/slide" Target="/ppt/slides/slide10.xml" Id="R658cd7a35166412e" /><Relationship Type="http://schemas.openxmlformats.org/officeDocument/2006/relationships/slide" Target="/ppt/slides/slide11.xml" Id="R2b9e11c982ed4ea7" /><Relationship Type="http://schemas.openxmlformats.org/officeDocument/2006/relationships/slide" Target="/ppt/slides/slide12.xml" Id="R41fe2b6fe8544ea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6fd789704fc44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50df2d179374721" /><Relationship Type="http://schemas.openxmlformats.org/officeDocument/2006/relationships/notesMaster" Target="/ppt/notesMasters/notesMaster1.xml" Id="Ra5fc340ee9b54e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0d9a2092dcde4606" /><Relationship Type="http://schemas.openxmlformats.org/officeDocument/2006/relationships/notesMaster" Target="/ppt/notesMasters/notesMaster1.xml" Id="R9ab234cfbbee47a7" /></Relationships>
</file>

<file path=ppt/notesSlides/_rels/notesSlide3.xml.rels>&#65279;<?xml version="1.0" encoding="utf-8"?><Relationships xmlns="http://schemas.openxmlformats.org/package/2006/relationships"><Relationship Type="http://schemas.openxmlformats.org/officeDocument/2006/relationships/slide" Target="/ppt/slides/slide3.xml" Id="Rf4cce4b584d644b1" /><Relationship Type="http://schemas.openxmlformats.org/officeDocument/2006/relationships/notesMaster" Target="/ppt/notesMasters/notesMaster1.xml" Id="R544eda505bd7427c" /></Relationships>
</file>

<file path=ppt/notesSlides/_rels/notesSlide4.xml.rels>&#65279;<?xml version="1.0" encoding="utf-8"?><Relationships xmlns="http://schemas.openxmlformats.org/package/2006/relationships"><Relationship Type="http://schemas.openxmlformats.org/officeDocument/2006/relationships/slide" Target="/ppt/slides/slide4.xml" Id="R9b40493e489843ae" /><Relationship Type="http://schemas.openxmlformats.org/officeDocument/2006/relationships/notesMaster" Target="/ppt/notesMasters/notesMaster1.xml" Id="R4494fcdb9aef458d"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72347e08f64768" /><Relationship Type="http://schemas.openxmlformats.org/officeDocument/2006/relationships/notesMaster" Target="/ppt/notesMasters/notesMaster1.xml" Id="Recd1007bc1b2486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c037247f6424e82" /><Relationship Type="http://schemas.openxmlformats.org/officeDocument/2006/relationships/notesMaster" Target="/ppt/notesMasters/notesMaster1.xml" Id="R2749b2df8d6f4b29" /></Relationships>
</file>

<file path=ppt/notesSlides/_rels/notesSlide7.xml.rels>&#65279;<?xml version="1.0" encoding="utf-8"?><Relationships xmlns="http://schemas.openxmlformats.org/package/2006/relationships"><Relationship Type="http://schemas.openxmlformats.org/officeDocument/2006/relationships/slide" Target="/ppt/slides/slide7.xml" Id="R5db478c1cb6a4574" /><Relationship Type="http://schemas.openxmlformats.org/officeDocument/2006/relationships/notesMaster" Target="/ppt/notesMasters/notesMaster1.xml" Id="R3377dc58bd8b4231"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c67c41fe6e484f" /><Relationship Type="http://schemas.openxmlformats.org/officeDocument/2006/relationships/notesMaster" Target="/ppt/notesMasters/notesMaster1.xml" Id="R888d7177b68844a6" /></Relationships>
</file>

<file path=ppt/notesSlides/_rels/notesSlide9.xml.rels>&#65279;<?xml version="1.0" encoding="utf-8"?><Relationships xmlns="http://schemas.openxmlformats.org/package/2006/relationships"><Relationship Type="http://schemas.openxmlformats.org/officeDocument/2006/relationships/slide" Target="/ppt/slides/slide9.xml" Id="Re70341e13f69495c" /><Relationship Type="http://schemas.openxmlformats.org/officeDocument/2006/relationships/notesMaster" Target="/ppt/notesMasters/notesMaster1.xml" Id="Rb4505580422e45c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bfe491c47914233" /><Relationship Type="http://schemas.openxmlformats.org/officeDocument/2006/relationships/notesMaster" Target="/ppt/notesMasters/notesMaster1.xml" Id="R7f363a228131462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8628dd9ad5b4821" /><Relationship Type="http://schemas.openxmlformats.org/officeDocument/2006/relationships/notesMaster" Target="/ppt/notesMasters/notesMaster1.xml" Id="R32cd5211d94d4d5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2bc2e46c64c4275" /><Relationship Type="http://schemas.openxmlformats.org/officeDocument/2006/relationships/notesMaster" Target="/ppt/notesMasters/notesMaster1.xml" Id="R3ff132b9702f4ad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Cover image is AI-created illustrative campaign imagery, not a MyTryOnStudio output. No evidence of physical fit is implied.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AI-created campaign image, not an actual couples composition output. Couples workflow is implemented: two product/photo choices or previous generations, composition, poses, transition 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Retailer digital standee installation offering supplied by the product owner. AI-created concept illustration: the same woman beside the standee in an ivory blouse and navy trousers, and on the display in a blue saree. This is not documentary evidence of an operating installation or a MyTryOnStudio output. Hardware, camera, catalog connection, and setup are agreed per store.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Future opportunities inferred from competitor research, not available product promises. Sources: https://www.tryoncloud.com/features ; https://www.aiuta.com/ ; https://www.veesual.ai/solutions/e-commerce ; https://www.mentishq.com/ . These inform strategic priorities; no competitor outcome statistics are used.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basis: https://github.com/jana247/OnlineShopping/tree/712450a5c3e6880217f31f6b76eccee0571d358c ; reviewed main-branch implementation, not live production testing. See accompanying competitive review for detailed code evidence. Benefits are intended outcomes, not measured results.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a1b59b51bf04b1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000abbd3464686" /><Relationship Type="http://schemas.openxmlformats.org/officeDocument/2006/relationships/slideLayout" Target="/ppt/slideLayouts/slideLayout1.xml" Id="R02c46519a23b4c2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2c46519a23b4c2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7520c97fd4c4931" /><Relationship Type="http://schemas.openxmlformats.org/officeDocument/2006/relationships/image" Target="/ppt/media/image.png" Id="R93da5b2b10684c8a" /><Relationship Type="http://schemas.openxmlformats.org/officeDocument/2006/relationships/notesSlide" Target="/ppt/notesSlides/notesSlide1.xml" Id="R9fa39d0e26cb4b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b4406750ec64b0c" /><Relationship Type="http://schemas.openxmlformats.org/officeDocument/2006/relationships/notesSlide" Target="/ppt/notesSlides/notesSlide2.xml" Id="R4228c6b0c255414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5989423ab77432c" /><Relationship Type="http://schemas.openxmlformats.org/officeDocument/2006/relationships/notesSlide" Target="/ppt/notesSlides/notesSlide3.xml" Id="R9fb90707983e491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b88d8ca2cde4607" /><Relationship Type="http://schemas.openxmlformats.org/officeDocument/2006/relationships/image" Target="/ppt/media/image2.png" Id="Rd2c0db7f5afb4c6c" /><Relationship Type="http://schemas.openxmlformats.org/officeDocument/2006/relationships/notesSlide" Target="/ppt/notesSlides/notesSlide4.xml" Id="Rf069341df0ec4af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b78e9b5941e488b" /><Relationship Type="http://schemas.openxmlformats.org/officeDocument/2006/relationships/notesSlide" Target="/ppt/notesSlides/notesSlide5.xml" Id="R0f9e251f544a40c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c2c7c3f57914b91" /><Relationship Type="http://schemas.openxmlformats.org/officeDocument/2006/relationships/notesSlide" Target="/ppt/notesSlides/notesSlide6.xml" Id="R7a686d4222814c2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36033a4df1d4c15" /><Relationship Type="http://schemas.openxmlformats.org/officeDocument/2006/relationships/notesSlide" Target="/ppt/notesSlides/notesSlide7.xml" Id="R682077637eb7437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a2587501966426e" /><Relationship Type="http://schemas.openxmlformats.org/officeDocument/2006/relationships/image" Target="/ppt/media/image3.png" Id="Rea13d87152324aeb" /><Relationship Type="http://schemas.openxmlformats.org/officeDocument/2006/relationships/notesSlide" Target="/ppt/notesSlides/notesSlide8.xml" Id="R962860adee7f4cb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9be991ae80447a2" /><Relationship Type="http://schemas.openxmlformats.org/officeDocument/2006/relationships/notesSlide" Target="/ppt/notesSlides/notesSlide9.xml" Id="R505e30e3f5cb416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7e6ffae76de4588" /><Relationship Type="http://schemas.openxmlformats.org/officeDocument/2006/relationships/notesSlide" Target="/ppt/notesSlides/notesSlide10.xml" Id="R0acebaade7e14fc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77e46463342468f" /><Relationship Type="http://schemas.openxmlformats.org/officeDocument/2006/relationships/notesSlide" Target="/ppt/notesSlides/notesSlide11.xml" Id="Rb6b3f50de41d404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9290a4a56fa4909" /><Relationship Type="http://schemas.openxmlformats.org/officeDocument/2006/relationships/notesSlide" Target="/ppt/notesSlides/notesSlide12.xml" Id="R36df9d0fcd08402a" /></Relationships>
</file>

<file path=ppt/slides/slide1.xml><?xml version="1.0" encoding="utf-8"?>
<p:sld xmlns:p="http://schemas.openxmlformats.org/presentationml/2006/main">
  <p:cSld>
    <p:bg>
      <p:bgPr>
        <a:solidFill xmlns:a="http://schemas.openxmlformats.org/drawingml/2006/main">
          <a:srgbClr val="EDF1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795FBD1-4C5C-4F7E-AE5C-D42B6E35AE16}"/>
              </a:ext>
            </a:extLst>
          </p:cNvPr>
          <p:cNvSpPr>
            <a:spLocks xmlns:a="http://schemas.openxmlformats.org/drawingml/2006/main" noGrp="1"/>
          </p:cNvSpPr>
          <p:nvPr/>
        </p:nvSpPr>
        <p:spPr>
          <a:xfrm xmlns:a="http://schemas.openxmlformats.org/drawingml/2006/main">
            <a:off x="571500" y="457200"/>
            <a:ext cx="571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1172C"/>
                </a:solidFill>
                <a:latin typeface="Arial"/>
                <a:ea typeface="Arial"/>
                <a:cs typeface="Arial"/>
              </a:defRPr>
            </a:pPr>
            <a:r>
              <a:rPr sz="1800" b="1">
                <a:solidFill>
                  <a:srgbClr val="11172C"/>
                </a:solidFill>
                <a:latin typeface="Arial"/>
                <a:ea typeface="Arial"/>
                <a:cs typeface="Arial"/>
              </a:rPr>
              <a:t>MyTryOnStudio</a:t>
            </a:r>
          </a:p>
        </p:txBody>
      </p:sp>
      <p:sp>
        <p:nvSpPr>
          <p:cNvPr id="2" name="">
            <a:extLst xmlns:a="http://schemas.openxmlformats.org/drawingml/2006/main">
              <a:ext uri="{FF2B5EF4-FFF2-40B4-BE49-F238E27FC236}">
                <a16:creationId xmlns:a16="http://schemas.microsoft.com/office/drawing/2014/main" id="{B13A2441-4769-4B1F-8846-B0DF1F2F7840}"/>
              </a:ext>
            </a:extLst>
          </p:cNvPr>
          <p:cNvSpPr>
            <a:spLocks xmlns:a="http://schemas.openxmlformats.org/drawingml/2006/main" noGrp="1"/>
          </p:cNvSpPr>
          <p:nvPr/>
        </p:nvSpPr>
        <p:spPr>
          <a:xfrm xmlns:a="http://schemas.openxmlformats.org/drawingml/2006/main">
            <a:off x="571500" y="1762125"/>
            <a:ext cx="633412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200" b="0">
                <a:solidFill>
                  <a:srgbClr val="11172C"/>
                </a:solidFill>
                <a:latin typeface="Arial"/>
                <a:ea typeface="Arial"/>
                <a:cs typeface="Arial"/>
              </a:defRPr>
            </a:pPr>
            <a:r>
              <a:rPr sz="7200" b="0">
                <a:solidFill>
                  <a:srgbClr val="11172C"/>
                </a:solidFill>
                <a:latin typeface="Arial"/>
                <a:ea typeface="Arial"/>
                <a:cs typeface="Arial"/>
              </a:rPr>
              <a:t>See your</a:t>
            </a:r>
          </a:p>
          <a:p xmlns:a="http://schemas.openxmlformats.org/drawingml/2006/main">
            <a:pPr>
              <a:defRPr sz="7200" b="0">
                <a:solidFill>
                  <a:srgbClr val="11172C"/>
                </a:solidFill>
                <a:latin typeface="Arial"/>
                <a:ea typeface="Arial"/>
                <a:cs typeface="Arial"/>
              </a:defRPr>
            </a:pPr>
            <a:r>
              <a:rPr sz="7200" b="0">
                <a:solidFill>
                  <a:srgbClr val="11172C"/>
                </a:solidFill>
                <a:latin typeface="Arial"/>
                <a:ea typeface="Arial"/>
                <a:cs typeface="Arial"/>
              </a:rPr>
              <a:t>next look.</a:t>
            </a:r>
          </a:p>
        </p:txBody>
      </p:sp>
      <p:sp>
        <p:nvSpPr>
          <p:cNvPr id="3" name="">
            <a:extLst xmlns:a="http://schemas.openxmlformats.org/drawingml/2006/main">
              <a:ext uri="{FF2B5EF4-FFF2-40B4-BE49-F238E27FC236}">
                <a16:creationId xmlns:a16="http://schemas.microsoft.com/office/drawing/2014/main" id="{F0ECE761-FA5B-4D71-B805-2F6F521F2DFF}"/>
              </a:ext>
            </a:extLst>
          </p:cNvPr>
          <p:cNvSpPr>
            <a:spLocks xmlns:a="http://schemas.openxmlformats.org/drawingml/2006/main" noGrp="1"/>
          </p:cNvSpPr>
          <p:nvPr/>
        </p:nvSpPr>
        <p:spPr>
          <a:xfrm xmlns:a="http://schemas.openxmlformats.org/drawingml/2006/main">
            <a:off x="619125" y="4514850"/>
            <a:ext cx="5334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44AFF"/>
                </a:solidFill>
                <a:latin typeface="Arial"/>
                <a:ea typeface="Arial"/>
                <a:cs typeface="Arial"/>
              </a:defRPr>
            </a:pPr>
            <a:r>
              <a:rPr sz="2250" b="0">
                <a:solidFill>
                  <a:srgbClr val="244AFF"/>
                </a:solidFill>
                <a:latin typeface="Arial"/>
                <a:ea typeface="Arial"/>
                <a:cs typeface="Arial"/>
              </a:rPr>
              <a:t>Personal try-on. Shared possibilities.</a:t>
            </a:r>
          </a:p>
        </p:txBody>
      </p:sp>
      <p:sp>
        <p:nvSpPr>
          <p:cNvPr id="4" name="">
            <a:extLst xmlns:a="http://schemas.openxmlformats.org/drawingml/2006/main">
              <a:ext uri="{FF2B5EF4-FFF2-40B4-BE49-F238E27FC236}">
                <a16:creationId xmlns:a16="http://schemas.microsoft.com/office/drawing/2014/main" id="{3A98BE36-8916-40F4-B054-1053FD4E0205}"/>
              </a:ext>
            </a:extLst>
          </p:cNvPr>
          <p:cNvSpPr>
            <a:spLocks xmlns:a="http://schemas.openxmlformats.org/drawingml/2006/main" noGrp="1"/>
          </p:cNvSpPr>
          <p:nvPr/>
        </p:nvSpPr>
        <p:spPr>
          <a:xfrm xmlns:a="http://schemas.openxmlformats.org/drawingml/2006/main">
            <a:off x="619125" y="5476875"/>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86079"/>
                </a:solidFill>
                <a:latin typeface="Arial"/>
                <a:ea typeface="Arial"/>
                <a:cs typeface="Arial"/>
              </a:defRPr>
            </a:pPr>
            <a:r>
              <a:rPr sz="1650" b="0">
                <a:solidFill>
                  <a:srgbClr val="586079"/>
                </a:solidFill>
                <a:latin typeface="Arial"/>
                <a:ea typeface="Arial"/>
                <a:cs typeface="Arial"/>
              </a:rPr>
              <a:t>A more personal way to discover fashion.</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93da5b2b10684c8a"/>
          <a:stretch xmlns:a="http://schemas.openxmlformats.org/drawingml/2006/main"/>
        </p:blipFill>
        <p:spPr>
          <a:xfrm xmlns:a="http://schemas.openxmlformats.org/drawingml/2006/main">
            <a:off x="7010400" y="0"/>
            <a:ext cx="5143500" cy="6858000"/>
          </a:xfrm>
          <a:prstGeom xmlns:a="http://schemas.openxmlformats.org/drawingml/2006/main" prst="rect">
            <a:avLst/>
          </a:prstGeom>
        </p:spPr>
      </p:pic>
    </p:spTree>
    <p:extLst>
      <p:ext uri="{BB962C8B-B14F-4D97-AF65-F5344CB8AC3E}">
        <p14:creationId xmlns:p14="http://schemas.microsoft.com/office/powerpoint/2010/main" val="25645729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8465F23-2377-4645-8EFC-0FF2F8718659}"/>
              </a:ext>
            </a:extLst>
          </p:cNvPr>
          <p:cNvSpPr>
            <a:spLocks xmlns:a="http://schemas.openxmlformats.org/drawingml/2006/main" noGrp="1"/>
          </p:cNvSpPr>
          <p:nvPr/>
        </p:nvSpPr>
        <p:spPr>
          <a:xfrm xmlns:a="http://schemas.openxmlformats.org/drawingml/2006/main">
            <a:off x="571500" y="609600"/>
            <a:ext cx="10953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1172C"/>
                </a:solidFill>
                <a:latin typeface="Arial"/>
                <a:ea typeface="Arial"/>
                <a:cs typeface="Arial"/>
              </a:defRPr>
            </a:pPr>
            <a:r>
              <a:rPr sz="4050" b="0">
                <a:solidFill>
                  <a:srgbClr val="11172C"/>
                </a:solidFill>
                <a:latin typeface="Arial"/>
                <a:ea typeface="Arial"/>
                <a:cs typeface="Arial"/>
              </a:rPr>
              <a:t>Help shoppers picture the possibility.</a:t>
            </a:r>
          </a:p>
        </p:txBody>
      </p:sp>
      <p:sp>
        <p:nvSpPr>
          <p:cNvPr id="2" name="">
            <a:extLst xmlns:a="http://schemas.openxmlformats.org/drawingml/2006/main">
              <a:ext uri="{FF2B5EF4-FFF2-40B4-BE49-F238E27FC236}">
                <a16:creationId xmlns:a16="http://schemas.microsoft.com/office/drawing/2014/main" id="{BD0E8136-0C91-40C5-93CE-7D33D59CE547}"/>
              </a:ext>
            </a:extLst>
          </p:cNvPr>
          <p:cNvSpPr>
            <a:spLocks xmlns:a="http://schemas.openxmlformats.org/drawingml/2006/main" noGrp="1"/>
          </p:cNvSpPr>
          <p:nvPr/>
        </p:nvSpPr>
        <p:spPr>
          <a:xfrm xmlns:a="http://schemas.openxmlformats.org/drawingml/2006/main">
            <a:off x="590550" y="2143125"/>
            <a:ext cx="10191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86079"/>
                </a:solidFill>
                <a:latin typeface="Arial"/>
                <a:ea typeface="Arial"/>
                <a:cs typeface="Arial"/>
              </a:defRPr>
            </a:pPr>
            <a:r>
              <a:rPr sz="1875" b="0">
                <a:solidFill>
                  <a:srgbClr val="586079"/>
                </a:solidFill>
                <a:latin typeface="Arial"/>
                <a:ea typeface="Arial"/>
                <a:cs typeface="Arial"/>
              </a:rPr>
              <a:t>Move from an outfit on a product page to a look that feels personal.</a:t>
            </a:r>
          </a:p>
        </p:txBody>
      </p:sp>
      <p:sp>
        <p:nvSpPr>
          <p:cNvPr id="3" name="">
            <a:extLst xmlns:a="http://schemas.openxmlformats.org/drawingml/2006/main">
              <a:ext uri="{FF2B5EF4-FFF2-40B4-BE49-F238E27FC236}">
                <a16:creationId xmlns:a16="http://schemas.microsoft.com/office/drawing/2014/main" id="{E5CCBA51-41DA-4FE4-9B51-EE042FF0AF35}"/>
              </a:ext>
            </a:extLst>
          </p:cNvPr>
          <p:cNvSpPr>
            <a:spLocks xmlns:a="http://schemas.openxmlformats.org/drawingml/2006/main" noGrp="1"/>
          </p:cNvSpPr>
          <p:nvPr/>
        </p:nvSpPr>
        <p:spPr>
          <a:xfrm xmlns:a="http://schemas.openxmlformats.org/drawingml/2006/main">
            <a:off x="571500" y="3143250"/>
            <a:ext cx="3286125"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275D220-9A4F-4336-9BE1-D3F7CFF96E03}"/>
              </a:ext>
            </a:extLst>
          </p:cNvPr>
          <p:cNvSpPr>
            <a:spLocks xmlns:a="http://schemas.openxmlformats.org/drawingml/2006/main" noGrp="1"/>
          </p:cNvSpPr>
          <p:nvPr/>
        </p:nvSpPr>
        <p:spPr>
          <a:xfrm xmlns:a="http://schemas.openxmlformats.org/drawingml/2006/main">
            <a:off x="57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4AFF"/>
                </a:solidFill>
                <a:latin typeface="Arial"/>
                <a:ea typeface="Arial"/>
                <a:cs typeface="Arial"/>
              </a:defRPr>
            </a:pPr>
            <a:r>
              <a:rPr sz="1350" b="0">
                <a:solidFill>
                  <a:srgbClr val="244AFF"/>
                </a:solidFill>
                <a:latin typeface="Arial"/>
                <a:ea typeface="Arial"/>
                <a:cs typeface="Arial"/>
              </a:rPr>
              <a:t>01 / Personal</a:t>
            </a:r>
          </a:p>
        </p:txBody>
      </p:sp>
      <p:sp>
        <p:nvSpPr>
          <p:cNvPr id="5" name="">
            <a:extLst xmlns:a="http://schemas.openxmlformats.org/drawingml/2006/main">
              <a:ext uri="{FF2B5EF4-FFF2-40B4-BE49-F238E27FC236}">
                <a16:creationId xmlns:a16="http://schemas.microsoft.com/office/drawing/2014/main" id="{626185F5-7653-4947-9B75-D385C399B96B}"/>
              </a:ext>
            </a:extLst>
          </p:cNvPr>
          <p:cNvSpPr>
            <a:spLocks xmlns:a="http://schemas.openxmlformats.org/drawingml/2006/main" noGrp="1"/>
          </p:cNvSpPr>
          <p:nvPr/>
        </p:nvSpPr>
        <p:spPr>
          <a:xfrm xmlns:a="http://schemas.openxmlformats.org/drawingml/2006/main">
            <a:off x="57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72C"/>
                </a:solidFill>
                <a:latin typeface="Arial"/>
                <a:ea typeface="Arial"/>
                <a:cs typeface="Arial"/>
              </a:defRPr>
            </a:pPr>
            <a:r>
              <a:rPr sz="2250" b="0">
                <a:solidFill>
                  <a:srgbClr val="11172C"/>
                </a:solidFill>
                <a:latin typeface="Arial"/>
                <a:ea typeface="Arial"/>
                <a:cs typeface="Arial"/>
              </a:rPr>
              <a:t>See it on yourself</a:t>
            </a:r>
          </a:p>
        </p:txBody>
      </p:sp>
      <p:sp>
        <p:nvSpPr>
          <p:cNvPr id="6" name="">
            <a:extLst xmlns:a="http://schemas.openxmlformats.org/drawingml/2006/main">
              <a:ext uri="{FF2B5EF4-FFF2-40B4-BE49-F238E27FC236}">
                <a16:creationId xmlns:a16="http://schemas.microsoft.com/office/drawing/2014/main" id="{CFC39CA8-222E-446A-81AD-55B55F416032}"/>
              </a:ext>
            </a:extLst>
          </p:cNvPr>
          <p:cNvSpPr>
            <a:spLocks xmlns:a="http://schemas.openxmlformats.org/drawingml/2006/main" noGrp="1"/>
          </p:cNvSpPr>
          <p:nvPr/>
        </p:nvSpPr>
        <p:spPr>
          <a:xfrm xmlns:a="http://schemas.openxmlformats.org/drawingml/2006/main">
            <a:off x="57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Use a shopper’s photo to make exploration more personal.</a:t>
            </a:r>
          </a:p>
        </p:txBody>
      </p:sp>
      <p:sp>
        <p:nvSpPr>
          <p:cNvPr id="7" name="">
            <a:extLst xmlns:a="http://schemas.openxmlformats.org/drawingml/2006/main">
              <a:ext uri="{FF2B5EF4-FFF2-40B4-BE49-F238E27FC236}">
                <a16:creationId xmlns:a16="http://schemas.microsoft.com/office/drawing/2014/main" id="{383B271C-E251-4033-B15A-CEE87707A1F8}"/>
              </a:ext>
            </a:extLst>
          </p:cNvPr>
          <p:cNvSpPr>
            <a:spLocks xmlns:a="http://schemas.openxmlformats.org/drawingml/2006/main" noGrp="1"/>
          </p:cNvSpPr>
          <p:nvPr/>
        </p:nvSpPr>
        <p:spPr>
          <a:xfrm xmlns:a="http://schemas.openxmlformats.org/drawingml/2006/main">
            <a:off x="4381500" y="3143250"/>
            <a:ext cx="3286125"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AB70987-C52C-4C1E-911A-809F10B793A8}"/>
              </a:ext>
            </a:extLst>
          </p:cNvPr>
          <p:cNvSpPr>
            <a:spLocks xmlns:a="http://schemas.openxmlformats.org/drawingml/2006/main" noGrp="1"/>
          </p:cNvSpPr>
          <p:nvPr/>
        </p:nvSpPr>
        <p:spPr>
          <a:xfrm xmlns:a="http://schemas.openxmlformats.org/drawingml/2006/main">
            <a:off x="438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4AFF"/>
                </a:solidFill>
                <a:latin typeface="Arial"/>
                <a:ea typeface="Arial"/>
                <a:cs typeface="Arial"/>
              </a:defRPr>
            </a:pPr>
            <a:r>
              <a:rPr sz="1350" b="0">
                <a:solidFill>
                  <a:srgbClr val="244AFF"/>
                </a:solidFill>
                <a:latin typeface="Arial"/>
                <a:ea typeface="Arial"/>
                <a:cs typeface="Arial"/>
              </a:rPr>
              <a:t>02 / Creative</a:t>
            </a:r>
          </a:p>
        </p:txBody>
      </p:sp>
      <p:sp>
        <p:nvSpPr>
          <p:cNvPr id="9" name="">
            <a:extLst xmlns:a="http://schemas.openxmlformats.org/drawingml/2006/main">
              <a:ext uri="{FF2B5EF4-FFF2-40B4-BE49-F238E27FC236}">
                <a16:creationId xmlns:a16="http://schemas.microsoft.com/office/drawing/2014/main" id="{F89FE16D-BAA5-4014-B5BD-64E3B516E797}"/>
              </a:ext>
            </a:extLst>
          </p:cNvPr>
          <p:cNvSpPr>
            <a:spLocks xmlns:a="http://schemas.openxmlformats.org/drawingml/2006/main" noGrp="1"/>
          </p:cNvSpPr>
          <p:nvPr/>
        </p:nvSpPr>
        <p:spPr>
          <a:xfrm xmlns:a="http://schemas.openxmlformats.org/drawingml/2006/main">
            <a:off x="438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72C"/>
                </a:solidFill>
                <a:latin typeface="Arial"/>
                <a:ea typeface="Arial"/>
                <a:cs typeface="Arial"/>
              </a:defRPr>
            </a:pPr>
            <a:r>
              <a:rPr sz="2250" b="0">
                <a:solidFill>
                  <a:srgbClr val="11172C"/>
                </a:solidFill>
                <a:latin typeface="Arial"/>
                <a:ea typeface="Arial"/>
                <a:cs typeface="Arial"/>
              </a:rPr>
              <a:t>Explore the look</a:t>
            </a:r>
          </a:p>
        </p:txBody>
      </p:sp>
      <p:sp>
        <p:nvSpPr>
          <p:cNvPr id="10" name="">
            <a:extLst xmlns:a="http://schemas.openxmlformats.org/drawingml/2006/main">
              <a:ext uri="{FF2B5EF4-FFF2-40B4-BE49-F238E27FC236}">
                <a16:creationId xmlns:a16="http://schemas.microsoft.com/office/drawing/2014/main" id="{B42161BD-546F-45B5-8DA6-977D53ACA72F}"/>
              </a:ext>
            </a:extLst>
          </p:cNvPr>
          <p:cNvSpPr>
            <a:spLocks xmlns:a="http://schemas.openxmlformats.org/drawingml/2006/main" noGrp="1"/>
          </p:cNvSpPr>
          <p:nvPr/>
        </p:nvSpPr>
        <p:spPr>
          <a:xfrm xmlns:a="http://schemas.openxmlformats.org/drawingml/2006/main">
            <a:off x="438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Create pose variations and motion from a generated result.</a:t>
            </a:r>
          </a:p>
        </p:txBody>
      </p:sp>
      <p:sp>
        <p:nvSpPr>
          <p:cNvPr id="11" name="">
            <a:extLst xmlns:a="http://schemas.openxmlformats.org/drawingml/2006/main">
              <a:ext uri="{FF2B5EF4-FFF2-40B4-BE49-F238E27FC236}">
                <a16:creationId xmlns:a16="http://schemas.microsoft.com/office/drawing/2014/main" id="{EA6B445B-D6CD-41D0-BE4E-91E898E62FFD}"/>
              </a:ext>
            </a:extLst>
          </p:cNvPr>
          <p:cNvSpPr>
            <a:spLocks xmlns:a="http://schemas.openxmlformats.org/drawingml/2006/main" noGrp="1"/>
          </p:cNvSpPr>
          <p:nvPr/>
        </p:nvSpPr>
        <p:spPr>
          <a:xfrm xmlns:a="http://schemas.openxmlformats.org/drawingml/2006/main">
            <a:off x="8191500" y="3143250"/>
            <a:ext cx="3286125"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0F054954-AF4F-4D7C-9FBC-BD85003F12CF}"/>
              </a:ext>
            </a:extLst>
          </p:cNvPr>
          <p:cNvSpPr>
            <a:spLocks xmlns:a="http://schemas.openxmlformats.org/drawingml/2006/main" noGrp="1"/>
          </p:cNvSpPr>
          <p:nvPr/>
        </p:nvSpPr>
        <p:spPr>
          <a:xfrm xmlns:a="http://schemas.openxmlformats.org/drawingml/2006/main">
            <a:off x="819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4AFF"/>
                </a:solidFill>
                <a:latin typeface="Arial"/>
                <a:ea typeface="Arial"/>
                <a:cs typeface="Arial"/>
              </a:defRPr>
            </a:pPr>
            <a:r>
              <a:rPr sz="1350" b="0">
                <a:solidFill>
                  <a:srgbClr val="244AFF"/>
                </a:solidFill>
                <a:latin typeface="Arial"/>
                <a:ea typeface="Arial"/>
                <a:cs typeface="Arial"/>
              </a:rPr>
              <a:t>03 / Memorable</a:t>
            </a:r>
          </a:p>
        </p:txBody>
      </p:sp>
      <p:sp>
        <p:nvSpPr>
          <p:cNvPr id="13" name="">
            <a:extLst xmlns:a="http://schemas.openxmlformats.org/drawingml/2006/main">
              <a:ext uri="{FF2B5EF4-FFF2-40B4-BE49-F238E27FC236}">
                <a16:creationId xmlns:a16="http://schemas.microsoft.com/office/drawing/2014/main" id="{241CEBD5-D4DA-4177-B3CB-6AC16788198C}"/>
              </a:ext>
            </a:extLst>
          </p:cNvPr>
          <p:cNvSpPr>
            <a:spLocks xmlns:a="http://schemas.openxmlformats.org/drawingml/2006/main" noGrp="1"/>
          </p:cNvSpPr>
          <p:nvPr/>
        </p:nvSpPr>
        <p:spPr>
          <a:xfrm xmlns:a="http://schemas.openxmlformats.org/drawingml/2006/main">
            <a:off x="819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72C"/>
                </a:solidFill>
                <a:latin typeface="Arial"/>
                <a:ea typeface="Arial"/>
                <a:cs typeface="Arial"/>
              </a:defRPr>
            </a:pPr>
            <a:r>
              <a:rPr sz="2250" b="0">
                <a:solidFill>
                  <a:srgbClr val="11172C"/>
                </a:solidFill>
                <a:latin typeface="Arial"/>
                <a:ea typeface="Arial"/>
                <a:cs typeface="Arial"/>
              </a:rPr>
              <a:t>Keep the inspiration</a:t>
            </a:r>
          </a:p>
        </p:txBody>
      </p:sp>
      <p:sp>
        <p:nvSpPr>
          <p:cNvPr id="14" name="">
            <a:extLst xmlns:a="http://schemas.openxmlformats.org/drawingml/2006/main">
              <a:ext uri="{FF2B5EF4-FFF2-40B4-BE49-F238E27FC236}">
                <a16:creationId xmlns:a16="http://schemas.microsoft.com/office/drawing/2014/main" id="{998383A3-F69A-49C3-AFC8-0AEAC9975B51}"/>
              </a:ext>
            </a:extLst>
          </p:cNvPr>
          <p:cNvSpPr>
            <a:spLocks xmlns:a="http://schemas.openxmlformats.org/drawingml/2006/main" noGrp="1"/>
          </p:cNvSpPr>
          <p:nvPr/>
        </p:nvSpPr>
        <p:spPr>
          <a:xfrm xmlns:a="http://schemas.openxmlformats.org/drawingml/2006/main">
            <a:off x="819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Save photos, revisit history, and download favourite results.</a:t>
            </a:r>
          </a:p>
        </p:txBody>
      </p:sp>
      <p:sp>
        <p:nvSpPr>
          <p:cNvPr id="15" name="">
            <a:extLst xmlns:a="http://schemas.openxmlformats.org/drawingml/2006/main">
              <a:ext uri="{FF2B5EF4-FFF2-40B4-BE49-F238E27FC236}">
                <a16:creationId xmlns:a16="http://schemas.microsoft.com/office/drawing/2014/main" id="{1762079B-11B5-47AB-A359-E2C8CAE6B843}"/>
              </a:ext>
            </a:extLst>
          </p:cNvPr>
          <p:cNvSpPr>
            <a:spLocks xmlns:a="http://schemas.openxmlformats.org/drawingml/2006/main" noGrp="1"/>
          </p:cNvSpPr>
          <p:nvPr/>
        </p:nvSpPr>
        <p:spPr>
          <a:xfrm xmlns:a="http://schemas.openxmlformats.org/drawingml/2006/main">
            <a:off x="571500" y="6286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MyTryOnStudio</a:t>
            </a:r>
          </a:p>
        </p:txBody>
      </p:sp>
      <p:sp>
        <p:nvSpPr>
          <p:cNvPr id="16" name="">
            <a:extLst xmlns:a="http://schemas.openxmlformats.org/drawingml/2006/main">
              <a:ext uri="{FF2B5EF4-FFF2-40B4-BE49-F238E27FC236}">
                <a16:creationId xmlns:a16="http://schemas.microsoft.com/office/drawing/2014/main" id="{14BFA8A7-79C0-4CD4-85BC-E821898EC78B}"/>
              </a:ext>
            </a:extLst>
          </p:cNvPr>
          <p:cNvSpPr>
            <a:spLocks xmlns:a="http://schemas.openxmlformats.org/drawingml/2006/main" noGrp="1"/>
          </p:cNvSpPr>
          <p:nvPr/>
        </p:nvSpPr>
        <p:spPr>
          <a:xfrm xmlns:a="http://schemas.openxmlformats.org/drawingml/2006/main">
            <a:off x="11144250" y="6286500"/>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02</a:t>
            </a:r>
          </a:p>
        </p:txBody>
      </p:sp>
    </p:spTree>
    <p:extLst>
      <p:ext uri="{BB962C8B-B14F-4D97-AF65-F5344CB8AC3E}">
        <p14:creationId xmlns:p14="http://schemas.microsoft.com/office/powerpoint/2010/main" val="1720757425"/>
      </p:ext>
    </p:extLst>
  </p:cSld>
</p:sld>
</file>

<file path=ppt/slides/slide3.xml><?xml version="1.0" encoding="utf-8"?>
<p:sld xmlns:p="http://schemas.openxmlformats.org/presentationml/2006/main">
  <p:cSld>
    <p:bg>
      <p:bgPr>
        <a:solidFill xmlns:a="http://schemas.openxmlformats.org/drawingml/2006/main">
          <a:srgbClr val="244A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E137292-A757-4058-94BB-53324151FA2A}"/>
              </a:ext>
            </a:extLst>
          </p:cNvPr>
          <p:cNvSpPr>
            <a:spLocks xmlns:a="http://schemas.openxmlformats.org/drawingml/2006/main" noGrp="1"/>
          </p:cNvSpPr>
          <p:nvPr/>
        </p:nvSpPr>
        <p:spPr>
          <a:xfrm xmlns:a="http://schemas.openxmlformats.org/drawingml/2006/main">
            <a:off x="571500" y="666750"/>
            <a:ext cx="1066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FFFFFF"/>
                </a:solidFill>
                <a:latin typeface="Arial"/>
                <a:ea typeface="Arial"/>
                <a:cs typeface="Arial"/>
              </a:defRPr>
            </a:pPr>
            <a:r>
              <a:rPr sz="4350" b="0">
                <a:solidFill>
                  <a:srgbClr val="FFFFFF"/>
                </a:solidFill>
                <a:latin typeface="Arial"/>
                <a:ea typeface="Arial"/>
                <a:cs typeface="Arial"/>
              </a:rPr>
              <a:t>A simple path into the studio.</a:t>
            </a:r>
          </a:p>
        </p:txBody>
      </p:sp>
      <p:sp>
        <p:nvSpPr>
          <p:cNvPr id="2" name="">
            <a:extLst xmlns:a="http://schemas.openxmlformats.org/drawingml/2006/main">
              <a:ext uri="{FF2B5EF4-FFF2-40B4-BE49-F238E27FC236}">
                <a16:creationId xmlns:a16="http://schemas.microsoft.com/office/drawing/2014/main" id="{B715E6E1-1958-4094-8A30-D471A86BC079}"/>
              </a:ext>
            </a:extLst>
          </p:cNvPr>
          <p:cNvSpPr>
            <a:spLocks xmlns:a="http://schemas.openxmlformats.org/drawingml/2006/main" noGrp="1"/>
          </p:cNvSpPr>
          <p:nvPr/>
        </p:nvSpPr>
        <p:spPr>
          <a:xfrm xmlns:a="http://schemas.openxmlformats.org/drawingml/2006/main">
            <a:off x="571500" y="2428875"/>
            <a:ext cx="304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CABAFF"/>
                </a:solidFill>
                <a:latin typeface="Arial"/>
                <a:ea typeface="Arial"/>
                <a:cs typeface="Arial"/>
              </a:defRPr>
            </a:pPr>
            <a:r>
              <a:rPr sz="5100" b="0">
                <a:solidFill>
                  <a:srgbClr val="CABAFF"/>
                </a:solidFill>
                <a:latin typeface="Arial"/>
                <a:ea typeface="Arial"/>
                <a:cs typeface="Arial"/>
              </a:rPr>
              <a:t>01</a:t>
            </a:r>
          </a:p>
        </p:txBody>
      </p:sp>
      <p:sp>
        <p:nvSpPr>
          <p:cNvPr id="3" name="">
            <a:extLst xmlns:a="http://schemas.openxmlformats.org/drawingml/2006/main">
              <a:ext uri="{FF2B5EF4-FFF2-40B4-BE49-F238E27FC236}">
                <a16:creationId xmlns:a16="http://schemas.microsoft.com/office/drawing/2014/main" id="{CEEBC93B-EB2D-48BF-9204-74510A9745A4}"/>
              </a:ext>
            </a:extLst>
          </p:cNvPr>
          <p:cNvSpPr>
            <a:spLocks xmlns:a="http://schemas.openxmlformats.org/drawingml/2006/main" noGrp="1"/>
          </p:cNvSpPr>
          <p:nvPr/>
        </p:nvSpPr>
        <p:spPr>
          <a:xfrm xmlns:a="http://schemas.openxmlformats.org/drawingml/2006/main">
            <a:off x="571500" y="3667125"/>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Choose a look</a:t>
            </a:r>
          </a:p>
        </p:txBody>
      </p:sp>
      <p:sp>
        <p:nvSpPr>
          <p:cNvPr id="4" name="">
            <a:extLst xmlns:a="http://schemas.openxmlformats.org/drawingml/2006/main">
              <a:ext uri="{FF2B5EF4-FFF2-40B4-BE49-F238E27FC236}">
                <a16:creationId xmlns:a16="http://schemas.microsoft.com/office/drawing/2014/main" id="{A60EE991-77C1-4743-89CE-86BB5A2BDDBE}"/>
              </a:ext>
            </a:extLst>
          </p:cNvPr>
          <p:cNvSpPr>
            <a:spLocks xmlns:a="http://schemas.openxmlformats.org/drawingml/2006/main" noGrp="1"/>
          </p:cNvSpPr>
          <p:nvPr/>
        </p:nvSpPr>
        <p:spPr>
          <a:xfrm xmlns:a="http://schemas.openxmlformats.org/drawingml/2006/main">
            <a:off x="571500" y="4524375"/>
            <a:ext cx="314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E0E5FF"/>
                </a:solidFill>
                <a:latin typeface="Arial"/>
                <a:ea typeface="Arial"/>
                <a:cs typeface="Arial"/>
              </a:defRPr>
            </a:pPr>
            <a:r>
              <a:rPr sz="1875" b="0">
                <a:solidFill>
                  <a:srgbClr val="E0E5FF"/>
                </a:solidFill>
                <a:latin typeface="Arial"/>
                <a:ea typeface="Arial"/>
                <a:cs typeface="Arial"/>
              </a:rPr>
              <a:t>Start with a product</a:t>
            </a:r>
          </a:p>
          <a:p xmlns:a="http://schemas.openxmlformats.org/drawingml/2006/main">
            <a:pPr>
              <a:defRPr sz="1875" b="0">
                <a:solidFill>
                  <a:srgbClr val="E0E5FF"/>
                </a:solidFill>
                <a:latin typeface="Arial"/>
                <a:ea typeface="Arial"/>
                <a:cs typeface="Arial"/>
              </a:defRPr>
            </a:pPr>
            <a:r>
              <a:rPr sz="1875" b="0">
                <a:solidFill>
                  <a:srgbClr val="E0E5FF"/>
                </a:solidFill>
                <a:latin typeface="Arial"/>
                <a:ea typeface="Arial"/>
                <a:cs typeface="Arial"/>
              </a:rPr>
              <a:t>from the catalog.</a:t>
            </a:r>
          </a:p>
        </p:txBody>
      </p:sp>
      <p:sp>
        <p:nvSpPr>
          <p:cNvPr id="5" name="">
            <a:extLst xmlns:a="http://schemas.openxmlformats.org/drawingml/2006/main">
              <a:ext uri="{FF2B5EF4-FFF2-40B4-BE49-F238E27FC236}">
                <a16:creationId xmlns:a16="http://schemas.microsoft.com/office/drawing/2014/main" id="{D7DC7EA3-5A9D-4A22-AC7B-9A3571811973}"/>
              </a:ext>
            </a:extLst>
          </p:cNvPr>
          <p:cNvSpPr>
            <a:spLocks xmlns:a="http://schemas.openxmlformats.org/drawingml/2006/main" noGrp="1"/>
          </p:cNvSpPr>
          <p:nvPr/>
        </p:nvSpPr>
        <p:spPr>
          <a:xfrm xmlns:a="http://schemas.openxmlformats.org/drawingml/2006/main">
            <a:off x="4381500" y="2428875"/>
            <a:ext cx="304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CABAFF"/>
                </a:solidFill>
                <a:latin typeface="Arial"/>
                <a:ea typeface="Arial"/>
                <a:cs typeface="Arial"/>
              </a:defRPr>
            </a:pPr>
            <a:r>
              <a:rPr sz="5100" b="0">
                <a:solidFill>
                  <a:srgbClr val="CABAFF"/>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2DA8CC4C-80E1-4B88-B94D-3BA6DFF459D0}"/>
              </a:ext>
            </a:extLst>
          </p:cNvPr>
          <p:cNvSpPr>
            <a:spLocks xmlns:a="http://schemas.openxmlformats.org/drawingml/2006/main" noGrp="1"/>
          </p:cNvSpPr>
          <p:nvPr/>
        </p:nvSpPr>
        <p:spPr>
          <a:xfrm xmlns:a="http://schemas.openxmlformats.org/drawingml/2006/main">
            <a:off x="4381500" y="3667125"/>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Add your photo</a:t>
            </a:r>
          </a:p>
        </p:txBody>
      </p:sp>
      <p:sp>
        <p:nvSpPr>
          <p:cNvPr id="7" name="">
            <a:extLst xmlns:a="http://schemas.openxmlformats.org/drawingml/2006/main">
              <a:ext uri="{FF2B5EF4-FFF2-40B4-BE49-F238E27FC236}">
                <a16:creationId xmlns:a16="http://schemas.microsoft.com/office/drawing/2014/main" id="{BA5EE82D-5F0D-4787-B059-A58AE29478E9}"/>
              </a:ext>
            </a:extLst>
          </p:cNvPr>
          <p:cNvSpPr>
            <a:spLocks xmlns:a="http://schemas.openxmlformats.org/drawingml/2006/main" noGrp="1"/>
          </p:cNvSpPr>
          <p:nvPr/>
        </p:nvSpPr>
        <p:spPr>
          <a:xfrm xmlns:a="http://schemas.openxmlformats.org/drawingml/2006/main">
            <a:off x="4381500" y="4524375"/>
            <a:ext cx="314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E0E5FF"/>
                </a:solidFill>
                <a:latin typeface="Arial"/>
                <a:ea typeface="Arial"/>
                <a:cs typeface="Arial"/>
              </a:defRPr>
            </a:pPr>
            <a:r>
              <a:rPr sz="1875" b="0">
                <a:solidFill>
                  <a:srgbClr val="E0E5FF"/>
                </a:solidFill>
                <a:latin typeface="Arial"/>
                <a:ea typeface="Arial"/>
                <a:cs typeface="Arial"/>
              </a:rPr>
              <a:t>Upload a photo or</a:t>
            </a:r>
          </a:p>
          <a:p xmlns:a="http://schemas.openxmlformats.org/drawingml/2006/main">
            <a:pPr>
              <a:defRPr sz="1875" b="0">
                <a:solidFill>
                  <a:srgbClr val="E0E5FF"/>
                </a:solidFill>
                <a:latin typeface="Arial"/>
                <a:ea typeface="Arial"/>
                <a:cs typeface="Arial"/>
              </a:defRPr>
            </a:pPr>
            <a:r>
              <a:rPr sz="1875" b="0">
                <a:solidFill>
                  <a:srgbClr val="E0E5FF"/>
                </a:solidFill>
                <a:latin typeface="Arial"/>
                <a:ea typeface="Arial"/>
                <a:cs typeface="Arial"/>
              </a:rPr>
              <a:t>reuse a saved one.</a:t>
            </a:r>
          </a:p>
        </p:txBody>
      </p:sp>
      <p:sp>
        <p:nvSpPr>
          <p:cNvPr id="8" name="">
            <a:extLst xmlns:a="http://schemas.openxmlformats.org/drawingml/2006/main">
              <a:ext uri="{FF2B5EF4-FFF2-40B4-BE49-F238E27FC236}">
                <a16:creationId xmlns:a16="http://schemas.microsoft.com/office/drawing/2014/main" id="{78158727-366A-45F3-9E4C-28347D303963}"/>
              </a:ext>
            </a:extLst>
          </p:cNvPr>
          <p:cNvSpPr>
            <a:spLocks xmlns:a="http://schemas.openxmlformats.org/drawingml/2006/main" noGrp="1"/>
          </p:cNvSpPr>
          <p:nvPr/>
        </p:nvSpPr>
        <p:spPr>
          <a:xfrm xmlns:a="http://schemas.openxmlformats.org/drawingml/2006/main">
            <a:off x="8191500" y="2428875"/>
            <a:ext cx="304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CABAFF"/>
                </a:solidFill>
                <a:latin typeface="Arial"/>
                <a:ea typeface="Arial"/>
                <a:cs typeface="Arial"/>
              </a:defRPr>
            </a:pPr>
            <a:r>
              <a:rPr sz="5100" b="0">
                <a:solidFill>
                  <a:srgbClr val="CABAFF"/>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4B6B2A00-1C9E-42FE-8833-C03AD72C9C81}"/>
              </a:ext>
            </a:extLst>
          </p:cNvPr>
          <p:cNvSpPr>
            <a:spLocks xmlns:a="http://schemas.openxmlformats.org/drawingml/2006/main" noGrp="1"/>
          </p:cNvSpPr>
          <p:nvPr/>
        </p:nvSpPr>
        <p:spPr>
          <a:xfrm xmlns:a="http://schemas.openxmlformats.org/drawingml/2006/main">
            <a:off x="8191500" y="3667125"/>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Create &amp; explore</a:t>
            </a:r>
          </a:p>
        </p:txBody>
      </p:sp>
      <p:sp>
        <p:nvSpPr>
          <p:cNvPr id="10" name="">
            <a:extLst xmlns:a="http://schemas.openxmlformats.org/drawingml/2006/main">
              <a:ext uri="{FF2B5EF4-FFF2-40B4-BE49-F238E27FC236}">
                <a16:creationId xmlns:a16="http://schemas.microsoft.com/office/drawing/2014/main" id="{76826F67-AB6C-417B-B0E0-D217FC07D08C}"/>
              </a:ext>
            </a:extLst>
          </p:cNvPr>
          <p:cNvSpPr>
            <a:spLocks xmlns:a="http://schemas.openxmlformats.org/drawingml/2006/main" noGrp="1"/>
          </p:cNvSpPr>
          <p:nvPr/>
        </p:nvSpPr>
        <p:spPr>
          <a:xfrm xmlns:a="http://schemas.openxmlformats.org/drawingml/2006/main">
            <a:off x="8191500" y="4524375"/>
            <a:ext cx="314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E0E5FF"/>
                </a:solidFill>
                <a:latin typeface="Arial"/>
                <a:ea typeface="Arial"/>
                <a:cs typeface="Arial"/>
              </a:defRPr>
            </a:pPr>
            <a:r>
              <a:rPr sz="1875" b="0">
                <a:solidFill>
                  <a:srgbClr val="E0E5FF"/>
                </a:solidFill>
                <a:latin typeface="Arial"/>
                <a:ea typeface="Arial"/>
                <a:cs typeface="Arial"/>
              </a:rPr>
              <a:t>Generate a try-on, then</a:t>
            </a:r>
          </a:p>
          <a:p xmlns:a="http://schemas.openxmlformats.org/drawingml/2006/main">
            <a:pPr>
              <a:defRPr sz="1875" b="0">
                <a:solidFill>
                  <a:srgbClr val="E0E5FF"/>
                </a:solidFill>
                <a:latin typeface="Arial"/>
                <a:ea typeface="Arial"/>
                <a:cs typeface="Arial"/>
              </a:defRPr>
            </a:pPr>
            <a:r>
              <a:rPr sz="1875" b="0">
                <a:solidFill>
                  <a:srgbClr val="E0E5FF"/>
                </a:solidFill>
                <a:latin typeface="Arial"/>
                <a:ea typeface="Arial"/>
                <a:cs typeface="Arial"/>
              </a:rPr>
              <a:t>explore poses or video.</a:t>
            </a:r>
          </a:p>
        </p:txBody>
      </p:sp>
      <p:sp>
        <p:nvSpPr>
          <p:cNvPr id="11" name="">
            <a:extLst xmlns:a="http://schemas.openxmlformats.org/drawingml/2006/main">
              <a:ext uri="{FF2B5EF4-FFF2-40B4-BE49-F238E27FC236}">
                <a16:creationId xmlns:a16="http://schemas.microsoft.com/office/drawing/2014/main" id="{991AC369-9CB8-4C78-85F4-BBFB1D958E74}"/>
              </a:ext>
            </a:extLst>
          </p:cNvPr>
          <p:cNvSpPr>
            <a:spLocks xmlns:a="http://schemas.openxmlformats.org/drawingml/2006/main" noGrp="1"/>
          </p:cNvSpPr>
          <p:nvPr/>
        </p:nvSpPr>
        <p:spPr>
          <a:xfrm xmlns:a="http://schemas.openxmlformats.org/drawingml/2006/main">
            <a:off x="571500" y="5857875"/>
            <a:ext cx="10382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E0E5FF"/>
                </a:solidFill>
                <a:latin typeface="Arial"/>
                <a:ea typeface="Arial"/>
                <a:cs typeface="Arial"/>
              </a:defRPr>
            </a:pPr>
            <a:r>
              <a:rPr sz="1425" b="0">
                <a:solidFill>
                  <a:srgbClr val="E0E5FF"/>
                </a:solidFill>
                <a:latin typeface="Arial"/>
                <a:ea typeface="Arial"/>
                <a:cs typeface="Arial"/>
              </a:rPr>
              <a:t>Visual styling, not a size or physical-fit prediction.</a:t>
            </a:r>
          </a:p>
        </p:txBody>
      </p:sp>
      <p:sp>
        <p:nvSpPr>
          <p:cNvPr id="12" name="">
            <a:extLst xmlns:a="http://schemas.openxmlformats.org/drawingml/2006/main">
              <a:ext uri="{FF2B5EF4-FFF2-40B4-BE49-F238E27FC236}">
                <a16:creationId xmlns:a16="http://schemas.microsoft.com/office/drawing/2014/main" id="{41F90F40-F29C-48C7-AC28-F4F787210812}"/>
              </a:ext>
            </a:extLst>
          </p:cNvPr>
          <p:cNvSpPr>
            <a:spLocks xmlns:a="http://schemas.openxmlformats.org/drawingml/2006/main" noGrp="1"/>
          </p:cNvSpPr>
          <p:nvPr/>
        </p:nvSpPr>
        <p:spPr>
          <a:xfrm xmlns:a="http://schemas.openxmlformats.org/drawingml/2006/main">
            <a:off x="571500" y="6286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D1EE"/>
                </a:solidFill>
                <a:latin typeface="Arial"/>
                <a:ea typeface="Arial"/>
                <a:cs typeface="Arial"/>
              </a:defRPr>
            </a:pPr>
            <a:r>
              <a:rPr sz="1200" b="0">
                <a:solidFill>
                  <a:srgbClr val="C9D1EE"/>
                </a:solidFill>
                <a:latin typeface="Arial"/>
                <a:ea typeface="Arial"/>
                <a:cs typeface="Arial"/>
              </a:rPr>
              <a:t>MyTryOnStudio</a:t>
            </a:r>
          </a:p>
        </p:txBody>
      </p:sp>
      <p:sp>
        <p:nvSpPr>
          <p:cNvPr id="13" name="">
            <a:extLst xmlns:a="http://schemas.openxmlformats.org/drawingml/2006/main">
              <a:ext uri="{FF2B5EF4-FFF2-40B4-BE49-F238E27FC236}">
                <a16:creationId xmlns:a16="http://schemas.microsoft.com/office/drawing/2014/main" id="{0404E44B-EC59-4A7A-9E73-4F8C1C085AA7}"/>
              </a:ext>
            </a:extLst>
          </p:cNvPr>
          <p:cNvSpPr>
            <a:spLocks xmlns:a="http://schemas.openxmlformats.org/drawingml/2006/main" noGrp="1"/>
          </p:cNvSpPr>
          <p:nvPr/>
        </p:nvSpPr>
        <p:spPr>
          <a:xfrm xmlns:a="http://schemas.openxmlformats.org/drawingml/2006/main">
            <a:off x="11144250" y="6286500"/>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D1EE"/>
                </a:solidFill>
                <a:latin typeface="Arial"/>
                <a:ea typeface="Arial"/>
                <a:cs typeface="Arial"/>
              </a:defRPr>
            </a:pPr>
            <a:r>
              <a:rPr sz="1200" b="0">
                <a:solidFill>
                  <a:srgbClr val="C9D1EE"/>
                </a:solidFill>
                <a:latin typeface="Arial"/>
                <a:ea typeface="Arial"/>
                <a:cs typeface="Arial"/>
              </a:rPr>
              <a:t>03</a:t>
            </a:r>
          </a:p>
        </p:txBody>
      </p:sp>
    </p:spTree>
    <p:extLst>
      <p:ext uri="{BB962C8B-B14F-4D97-AF65-F5344CB8AC3E}">
        <p14:creationId xmlns:p14="http://schemas.microsoft.com/office/powerpoint/2010/main" val="1729246492"/>
      </p:ext>
    </p:extLst>
  </p:cSld>
</p:sld>
</file>

<file path=ppt/slides/slide4.xml><?xml version="1.0" encoding="utf-8"?>
<p:sld xmlns:p="http://schemas.openxmlformats.org/presentationml/2006/main">
  <p:cSld>
    <p:bg>
      <p:bgPr>
        <a:solidFill xmlns:a="http://schemas.openxmlformats.org/drawingml/2006/main">
          <a:srgbClr val="EDF1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d2c0db7f5afb4c6c"/>
          <a:stretch xmlns:a="http://schemas.openxmlformats.org/drawingml/2006/main"/>
        </p:blipFill>
        <p:spPr>
          <a:xfrm xmlns:a="http://schemas.openxmlformats.org/drawingml/2006/main">
            <a:off x="0" y="1009650"/>
            <a:ext cx="6858000" cy="5143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F5F1FDD-EB48-4918-BE65-0BE1502CFF54}"/>
              </a:ext>
            </a:extLst>
          </p:cNvPr>
          <p:cNvSpPr>
            <a:spLocks xmlns:a="http://schemas.openxmlformats.org/drawingml/2006/main" noGrp="1"/>
          </p:cNvSpPr>
          <p:nvPr/>
        </p:nvSpPr>
        <p:spPr>
          <a:xfrm xmlns:a="http://schemas.openxmlformats.org/drawingml/2006/main">
            <a:off x="7334250" y="952500"/>
            <a:ext cx="4381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825" b="0">
                <a:solidFill>
                  <a:srgbClr val="11172C"/>
                </a:solidFill>
                <a:latin typeface="Arial"/>
                <a:ea typeface="Arial"/>
                <a:cs typeface="Arial"/>
              </a:defRPr>
            </a:pPr>
            <a:r>
              <a:rPr sz="3825" b="0">
                <a:solidFill>
                  <a:srgbClr val="11172C"/>
                </a:solidFill>
                <a:latin typeface="Arial"/>
                <a:ea typeface="Arial"/>
                <a:cs typeface="Arial"/>
              </a:rPr>
              <a:t>Two people.</a:t>
            </a:r>
          </a:p>
          <a:p xmlns:a="http://schemas.openxmlformats.org/drawingml/2006/main">
            <a:pPr>
              <a:defRPr sz="3825" b="0">
                <a:solidFill>
                  <a:srgbClr val="11172C"/>
                </a:solidFill>
                <a:latin typeface="Arial"/>
                <a:ea typeface="Arial"/>
                <a:cs typeface="Arial"/>
              </a:defRPr>
            </a:pPr>
            <a:r>
              <a:rPr sz="3825" b="0">
                <a:solidFill>
                  <a:srgbClr val="11172C"/>
                </a:solidFill>
                <a:latin typeface="Arial"/>
                <a:ea typeface="Arial"/>
                <a:cs typeface="Arial"/>
              </a:rPr>
              <a:t>One beautiful</a:t>
            </a:r>
          </a:p>
          <a:p xmlns:a="http://schemas.openxmlformats.org/drawingml/2006/main">
            <a:pPr>
              <a:defRPr sz="3825" b="0">
                <a:solidFill>
                  <a:srgbClr val="11172C"/>
                </a:solidFill>
                <a:latin typeface="Arial"/>
                <a:ea typeface="Arial"/>
                <a:cs typeface="Arial"/>
              </a:defRPr>
            </a:pPr>
            <a:r>
              <a:rPr sz="3825" b="0">
                <a:solidFill>
                  <a:srgbClr val="11172C"/>
                </a:solidFill>
                <a:latin typeface="Arial"/>
                <a:ea typeface="Arial"/>
                <a:cs typeface="Arial"/>
              </a:rPr>
              <a:t>possibility.</a:t>
            </a:r>
          </a:p>
        </p:txBody>
      </p:sp>
      <p:sp>
        <p:nvSpPr>
          <p:cNvPr id="3" name="">
            <a:extLst xmlns:a="http://schemas.openxmlformats.org/drawingml/2006/main">
              <a:ext uri="{FF2B5EF4-FFF2-40B4-BE49-F238E27FC236}">
                <a16:creationId xmlns:a16="http://schemas.microsoft.com/office/drawing/2014/main" id="{E1486C30-150B-4401-BCCF-4D05992FC9B0}"/>
              </a:ext>
            </a:extLst>
          </p:cNvPr>
          <p:cNvSpPr>
            <a:spLocks xmlns:a="http://schemas.openxmlformats.org/drawingml/2006/main" noGrp="1"/>
          </p:cNvSpPr>
          <p:nvPr/>
        </p:nvSpPr>
        <p:spPr>
          <a:xfrm xmlns:a="http://schemas.openxmlformats.org/drawingml/2006/main">
            <a:off x="7381875" y="3714750"/>
            <a:ext cx="4191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44AFF"/>
                </a:solidFill>
                <a:latin typeface="Arial"/>
                <a:ea typeface="Arial"/>
                <a:cs typeface="Arial"/>
              </a:defRPr>
            </a:pPr>
            <a:r>
              <a:rPr sz="2100" b="0">
                <a:solidFill>
                  <a:srgbClr val="244AFF"/>
                </a:solidFill>
                <a:latin typeface="Arial"/>
                <a:ea typeface="Arial"/>
                <a:cs typeface="Arial"/>
              </a:rPr>
              <a:t>The couples studio</a:t>
            </a:r>
          </a:p>
        </p:txBody>
      </p:sp>
      <p:sp>
        <p:nvSpPr>
          <p:cNvPr id="4" name="">
            <a:extLst xmlns:a="http://schemas.openxmlformats.org/drawingml/2006/main">
              <a:ext uri="{FF2B5EF4-FFF2-40B4-BE49-F238E27FC236}">
                <a16:creationId xmlns:a16="http://schemas.microsoft.com/office/drawing/2014/main" id="{BB7B8559-F635-4452-84F7-C68E0964B9DC}"/>
              </a:ext>
            </a:extLst>
          </p:cNvPr>
          <p:cNvSpPr>
            <a:spLocks xmlns:a="http://schemas.openxmlformats.org/drawingml/2006/main" noGrp="1"/>
          </p:cNvSpPr>
          <p:nvPr/>
        </p:nvSpPr>
        <p:spPr>
          <a:xfrm xmlns:a="http://schemas.openxmlformats.org/drawingml/2006/main">
            <a:off x="7381875" y="4419600"/>
            <a:ext cx="40481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86079"/>
                </a:solidFill>
                <a:latin typeface="Arial"/>
                <a:ea typeface="Arial"/>
                <a:cs typeface="Arial"/>
              </a:defRPr>
            </a:pPr>
            <a:r>
              <a:rPr sz="1875" b="0">
                <a:solidFill>
                  <a:srgbClr val="586079"/>
                </a:solidFill>
                <a:latin typeface="Arial"/>
                <a:ea typeface="Arial"/>
                <a:cs typeface="Arial"/>
              </a:rPr>
              <a:t>Combine two partners’ looks in a shared composition. Explore coordinated style for celebrations and special moments.</a:t>
            </a:r>
          </a:p>
        </p:txBody>
      </p:sp>
      <p:sp>
        <p:nvSpPr>
          <p:cNvPr id="5" name="">
            <a:extLst xmlns:a="http://schemas.openxmlformats.org/drawingml/2006/main">
              <a:ext uri="{FF2B5EF4-FFF2-40B4-BE49-F238E27FC236}">
                <a16:creationId xmlns:a16="http://schemas.microsoft.com/office/drawing/2014/main" id="{4B7D224C-6CFA-485F-B7F5-8EC6722B23E6}"/>
              </a:ext>
            </a:extLst>
          </p:cNvPr>
          <p:cNvSpPr>
            <a:spLocks xmlns:a="http://schemas.openxmlformats.org/drawingml/2006/main" noGrp="1"/>
          </p:cNvSpPr>
          <p:nvPr/>
        </p:nvSpPr>
        <p:spPr>
          <a:xfrm xmlns:a="http://schemas.openxmlformats.org/drawingml/2006/main">
            <a:off x="266700" y="6457950"/>
            <a:ext cx="590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86079"/>
                </a:solidFill>
                <a:latin typeface="Arial"/>
                <a:ea typeface="Arial"/>
                <a:cs typeface="Arial"/>
              </a:defRPr>
            </a:pPr>
            <a:r>
              <a:rPr sz="1125" b="0">
                <a:solidFill>
                  <a:srgbClr val="586079"/>
                </a:solidFill>
                <a:latin typeface="Arial"/>
                <a:ea typeface="Arial"/>
                <a:cs typeface="Arial"/>
              </a:rPr>
              <a:t>Illustrative campaign imagery</a:t>
            </a:r>
          </a:p>
        </p:txBody>
      </p:sp>
    </p:spTree>
    <p:extLst>
      <p:ext uri="{BB962C8B-B14F-4D97-AF65-F5344CB8AC3E}">
        <p14:creationId xmlns:p14="http://schemas.microsoft.com/office/powerpoint/2010/main" val="99976203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0F4FCB8-716F-404A-B721-9A523BDB9B5A}"/>
              </a:ext>
            </a:extLst>
          </p:cNvPr>
          <p:cNvSpPr>
            <a:spLocks xmlns:a="http://schemas.openxmlformats.org/drawingml/2006/main" noGrp="1"/>
          </p:cNvSpPr>
          <p:nvPr/>
        </p:nvSpPr>
        <p:spPr>
          <a:xfrm xmlns:a="http://schemas.openxmlformats.org/drawingml/2006/main">
            <a:off x="571500" y="609600"/>
            <a:ext cx="10953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1172C"/>
                </a:solidFill>
                <a:latin typeface="Arial"/>
                <a:ea typeface="Arial"/>
                <a:cs typeface="Arial"/>
              </a:defRPr>
            </a:pPr>
            <a:r>
              <a:rPr sz="4050" b="0">
                <a:solidFill>
                  <a:srgbClr val="11172C"/>
                </a:solidFill>
                <a:latin typeface="Arial"/>
                <a:ea typeface="Arial"/>
                <a:cs typeface="Arial"/>
              </a:rPr>
              <a:t>A look is just the beginning.</a:t>
            </a:r>
          </a:p>
        </p:txBody>
      </p:sp>
      <p:sp>
        <p:nvSpPr>
          <p:cNvPr id="2" name="">
            <a:extLst xmlns:a="http://schemas.openxmlformats.org/drawingml/2006/main">
              <a:ext uri="{FF2B5EF4-FFF2-40B4-BE49-F238E27FC236}">
                <a16:creationId xmlns:a16="http://schemas.microsoft.com/office/drawing/2014/main" id="{EF15D4F1-4130-497C-BB24-9899BC2DDDBB}"/>
              </a:ext>
            </a:extLst>
          </p:cNvPr>
          <p:cNvSpPr>
            <a:spLocks xmlns:a="http://schemas.openxmlformats.org/drawingml/2006/main" noGrp="1"/>
          </p:cNvSpPr>
          <p:nvPr/>
        </p:nvSpPr>
        <p:spPr>
          <a:xfrm xmlns:a="http://schemas.openxmlformats.org/drawingml/2006/main">
            <a:off x="571500" y="2447925"/>
            <a:ext cx="10953750"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FBEB38B-9C04-4F80-B05D-3033FFB7E429}"/>
              </a:ext>
            </a:extLst>
          </p:cNvPr>
          <p:cNvSpPr>
            <a:spLocks xmlns:a="http://schemas.openxmlformats.org/drawingml/2006/main" noGrp="1"/>
          </p:cNvSpPr>
          <p:nvPr/>
        </p:nvSpPr>
        <p:spPr>
          <a:xfrm xmlns:a="http://schemas.openxmlformats.org/drawingml/2006/main">
            <a:off x="571500" y="2905125"/>
            <a:ext cx="714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244AFF"/>
                </a:solidFill>
                <a:latin typeface="Arial"/>
                <a:ea typeface="Arial"/>
                <a:cs typeface="Arial"/>
              </a:defRPr>
            </a:pPr>
            <a:r>
              <a:rPr sz="1875" b="0">
                <a:solidFill>
                  <a:srgbClr val="244AFF"/>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36E80033-AD62-4A92-A96B-C633CEAC391C}"/>
              </a:ext>
            </a:extLst>
          </p:cNvPr>
          <p:cNvSpPr>
            <a:spLocks xmlns:a="http://schemas.openxmlformats.org/drawingml/2006/main" noGrp="1"/>
          </p:cNvSpPr>
          <p:nvPr/>
        </p:nvSpPr>
        <p:spPr>
          <a:xfrm xmlns:a="http://schemas.openxmlformats.org/drawingml/2006/main">
            <a:off x="1524000" y="2905125"/>
            <a:ext cx="4095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1172C"/>
                </a:solidFill>
                <a:latin typeface="Arial"/>
                <a:ea typeface="Arial"/>
                <a:cs typeface="Arial"/>
              </a:defRPr>
            </a:pPr>
            <a:r>
              <a:rPr sz="2175" b="0">
                <a:solidFill>
                  <a:srgbClr val="11172C"/>
                </a:solidFill>
                <a:latin typeface="Arial"/>
                <a:ea typeface="Arial"/>
                <a:cs typeface="Arial"/>
              </a:rPr>
              <a:t>A fresh perspective</a:t>
            </a:r>
          </a:p>
        </p:txBody>
      </p:sp>
      <p:sp>
        <p:nvSpPr>
          <p:cNvPr id="5" name="">
            <a:extLst xmlns:a="http://schemas.openxmlformats.org/drawingml/2006/main">
              <a:ext uri="{FF2B5EF4-FFF2-40B4-BE49-F238E27FC236}">
                <a16:creationId xmlns:a16="http://schemas.microsoft.com/office/drawing/2014/main" id="{B4AF4CAE-B3FB-445D-A2D8-355B68B0A159}"/>
              </a:ext>
            </a:extLst>
          </p:cNvPr>
          <p:cNvSpPr>
            <a:spLocks xmlns:a="http://schemas.openxmlformats.org/drawingml/2006/main" noGrp="1"/>
          </p:cNvSpPr>
          <p:nvPr/>
        </p:nvSpPr>
        <p:spPr>
          <a:xfrm xmlns:a="http://schemas.openxmlformats.org/drawingml/2006/main">
            <a:off x="6191250" y="2905125"/>
            <a:ext cx="5334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079"/>
                </a:solidFill>
                <a:latin typeface="Arial"/>
                <a:ea typeface="Arial"/>
                <a:cs typeface="Arial"/>
              </a:defRPr>
            </a:pPr>
            <a:r>
              <a:rPr sz="1800" b="0">
                <a:solidFill>
                  <a:srgbClr val="586079"/>
                </a:solidFill>
                <a:latin typeface="Arial"/>
                <a:ea typeface="Arial"/>
                <a:cs typeface="Arial"/>
              </a:rPr>
              <a:t>Standing and walking pose variations offer new ways to explore a look.</a:t>
            </a:r>
          </a:p>
        </p:txBody>
      </p:sp>
      <p:sp>
        <p:nvSpPr>
          <p:cNvPr id="6" name="">
            <a:extLst xmlns:a="http://schemas.openxmlformats.org/drawingml/2006/main">
              <a:ext uri="{FF2B5EF4-FFF2-40B4-BE49-F238E27FC236}">
                <a16:creationId xmlns:a16="http://schemas.microsoft.com/office/drawing/2014/main" id="{37C65A50-967F-4564-8211-1B0AE749EB8E}"/>
              </a:ext>
            </a:extLst>
          </p:cNvPr>
          <p:cNvSpPr>
            <a:spLocks xmlns:a="http://schemas.openxmlformats.org/drawingml/2006/main" noGrp="1"/>
          </p:cNvSpPr>
          <p:nvPr/>
        </p:nvSpPr>
        <p:spPr>
          <a:xfrm xmlns:a="http://schemas.openxmlformats.org/drawingml/2006/main">
            <a:off x="571500" y="3905250"/>
            <a:ext cx="714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244AFF"/>
                </a:solidFill>
                <a:latin typeface="Arial"/>
                <a:ea typeface="Arial"/>
                <a:cs typeface="Arial"/>
              </a:defRPr>
            </a:pPr>
            <a:r>
              <a:rPr sz="1875" b="0">
                <a:solidFill>
                  <a:srgbClr val="244AFF"/>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FBEA5638-E0BA-4133-92A8-D58984961750}"/>
              </a:ext>
            </a:extLst>
          </p:cNvPr>
          <p:cNvSpPr>
            <a:spLocks xmlns:a="http://schemas.openxmlformats.org/drawingml/2006/main" noGrp="1"/>
          </p:cNvSpPr>
          <p:nvPr/>
        </p:nvSpPr>
        <p:spPr>
          <a:xfrm xmlns:a="http://schemas.openxmlformats.org/drawingml/2006/main">
            <a:off x="1524000" y="3905250"/>
            <a:ext cx="4095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1172C"/>
                </a:solidFill>
                <a:latin typeface="Arial"/>
                <a:ea typeface="Arial"/>
                <a:cs typeface="Arial"/>
              </a:defRPr>
            </a:pPr>
            <a:r>
              <a:rPr sz="2175" b="0">
                <a:solidFill>
                  <a:srgbClr val="11172C"/>
                </a:solidFill>
                <a:latin typeface="Arial"/>
                <a:ea typeface="Arial"/>
                <a:cs typeface="Arial"/>
              </a:rPr>
              <a:t>From still to motion</a:t>
            </a:r>
          </a:p>
        </p:txBody>
      </p:sp>
      <p:sp>
        <p:nvSpPr>
          <p:cNvPr id="8" name="">
            <a:extLst xmlns:a="http://schemas.openxmlformats.org/drawingml/2006/main">
              <a:ext uri="{FF2B5EF4-FFF2-40B4-BE49-F238E27FC236}">
                <a16:creationId xmlns:a16="http://schemas.microsoft.com/office/drawing/2014/main" id="{81FE95F8-B143-43DB-9FBA-710E1DD8AFE5}"/>
              </a:ext>
            </a:extLst>
          </p:cNvPr>
          <p:cNvSpPr>
            <a:spLocks xmlns:a="http://schemas.openxmlformats.org/drawingml/2006/main" noGrp="1"/>
          </p:cNvSpPr>
          <p:nvPr/>
        </p:nvSpPr>
        <p:spPr>
          <a:xfrm xmlns:a="http://schemas.openxmlformats.org/drawingml/2006/main">
            <a:off x="6191250" y="3905250"/>
            <a:ext cx="5334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079"/>
                </a:solidFill>
                <a:latin typeface="Arial"/>
                <a:ea typeface="Arial"/>
                <a:cs typeface="Arial"/>
              </a:defRPr>
            </a:pPr>
            <a:r>
              <a:rPr sz="1800" b="0">
                <a:solidFill>
                  <a:srgbClr val="586079"/>
                </a:solidFill>
                <a:latin typeface="Arial"/>
                <a:ea typeface="Arial"/>
                <a:cs typeface="Arial"/>
              </a:rPr>
              <a:t>Image-to-video generation brings a result into motion.</a:t>
            </a:r>
          </a:p>
        </p:txBody>
      </p:sp>
      <p:sp>
        <p:nvSpPr>
          <p:cNvPr id="9" name="">
            <a:extLst xmlns:a="http://schemas.openxmlformats.org/drawingml/2006/main">
              <a:ext uri="{FF2B5EF4-FFF2-40B4-BE49-F238E27FC236}">
                <a16:creationId xmlns:a16="http://schemas.microsoft.com/office/drawing/2014/main" id="{1D8166CF-48CB-4871-ABB6-B5D89285EE85}"/>
              </a:ext>
            </a:extLst>
          </p:cNvPr>
          <p:cNvSpPr>
            <a:spLocks xmlns:a="http://schemas.openxmlformats.org/drawingml/2006/main" noGrp="1"/>
          </p:cNvSpPr>
          <p:nvPr/>
        </p:nvSpPr>
        <p:spPr>
          <a:xfrm xmlns:a="http://schemas.openxmlformats.org/drawingml/2006/main">
            <a:off x="571500" y="4905375"/>
            <a:ext cx="714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244AFF"/>
                </a:solidFill>
                <a:latin typeface="Arial"/>
                <a:ea typeface="Arial"/>
                <a:cs typeface="Arial"/>
              </a:defRPr>
            </a:pPr>
            <a:r>
              <a:rPr sz="1875" b="0">
                <a:solidFill>
                  <a:srgbClr val="244AFF"/>
                </a:solidFill>
                <a:latin typeface="Arial"/>
                <a:ea typeface="Arial"/>
                <a:cs typeface="Arial"/>
              </a:rPr>
              <a:t>03</a:t>
            </a:r>
          </a:p>
        </p:txBody>
      </p:sp>
      <p:sp>
        <p:nvSpPr>
          <p:cNvPr id="10" name="">
            <a:extLst xmlns:a="http://schemas.openxmlformats.org/drawingml/2006/main">
              <a:ext uri="{FF2B5EF4-FFF2-40B4-BE49-F238E27FC236}">
                <a16:creationId xmlns:a16="http://schemas.microsoft.com/office/drawing/2014/main" id="{6C94BD6A-CC9E-40EF-B918-06B8675EBB8B}"/>
              </a:ext>
            </a:extLst>
          </p:cNvPr>
          <p:cNvSpPr>
            <a:spLocks xmlns:a="http://schemas.openxmlformats.org/drawingml/2006/main" noGrp="1"/>
          </p:cNvSpPr>
          <p:nvPr/>
        </p:nvSpPr>
        <p:spPr>
          <a:xfrm xmlns:a="http://schemas.openxmlformats.org/drawingml/2006/main">
            <a:off x="1524000" y="4905375"/>
            <a:ext cx="4095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1172C"/>
                </a:solidFill>
                <a:latin typeface="Arial"/>
                <a:ea typeface="Arial"/>
                <a:cs typeface="Arial"/>
              </a:defRPr>
            </a:pPr>
            <a:r>
              <a:rPr sz="2175" b="0">
                <a:solidFill>
                  <a:srgbClr val="11172C"/>
                </a:solidFill>
                <a:latin typeface="Arial"/>
                <a:ea typeface="Arial"/>
                <a:cs typeface="Arial"/>
              </a:rPr>
              <a:t>A shared moment</a:t>
            </a:r>
          </a:p>
        </p:txBody>
      </p:sp>
      <p:sp>
        <p:nvSpPr>
          <p:cNvPr id="11" name="">
            <a:extLst xmlns:a="http://schemas.openxmlformats.org/drawingml/2006/main">
              <a:ext uri="{FF2B5EF4-FFF2-40B4-BE49-F238E27FC236}">
                <a16:creationId xmlns:a16="http://schemas.microsoft.com/office/drawing/2014/main" id="{975E5BFD-3EFF-4665-91DF-D8E3E7F7D5BF}"/>
              </a:ext>
            </a:extLst>
          </p:cNvPr>
          <p:cNvSpPr>
            <a:spLocks xmlns:a="http://schemas.openxmlformats.org/drawingml/2006/main" noGrp="1"/>
          </p:cNvSpPr>
          <p:nvPr/>
        </p:nvSpPr>
        <p:spPr>
          <a:xfrm xmlns:a="http://schemas.openxmlformats.org/drawingml/2006/main">
            <a:off x="6191250" y="4905375"/>
            <a:ext cx="5334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079"/>
                </a:solidFill>
                <a:latin typeface="Arial"/>
                <a:ea typeface="Arial"/>
                <a:cs typeface="Arial"/>
              </a:defRPr>
            </a:pPr>
            <a:r>
              <a:rPr sz="1800" b="0">
                <a:solidFill>
                  <a:srgbClr val="586079"/>
                </a:solidFill>
                <a:latin typeface="Arial"/>
                <a:ea typeface="Arial"/>
                <a:cs typeface="Arial"/>
              </a:rPr>
              <a:t>Couples can explore a transition between generated frames.</a:t>
            </a:r>
          </a:p>
        </p:txBody>
      </p:sp>
      <p:sp>
        <p:nvSpPr>
          <p:cNvPr id="12" name="">
            <a:extLst xmlns:a="http://schemas.openxmlformats.org/drawingml/2006/main">
              <a:ext uri="{FF2B5EF4-FFF2-40B4-BE49-F238E27FC236}">
                <a16:creationId xmlns:a16="http://schemas.microsoft.com/office/drawing/2014/main" id="{11639B2D-216E-4A69-B611-DE1C577510A5}"/>
              </a:ext>
            </a:extLst>
          </p:cNvPr>
          <p:cNvSpPr>
            <a:spLocks xmlns:a="http://schemas.openxmlformats.org/drawingml/2006/main" noGrp="1"/>
          </p:cNvSpPr>
          <p:nvPr/>
        </p:nvSpPr>
        <p:spPr>
          <a:xfrm xmlns:a="http://schemas.openxmlformats.org/drawingml/2006/main">
            <a:off x="571500" y="6286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MyTryOnStudio</a:t>
            </a:r>
          </a:p>
        </p:txBody>
      </p:sp>
      <p:sp>
        <p:nvSpPr>
          <p:cNvPr id="13" name="">
            <a:extLst xmlns:a="http://schemas.openxmlformats.org/drawingml/2006/main">
              <a:ext uri="{FF2B5EF4-FFF2-40B4-BE49-F238E27FC236}">
                <a16:creationId xmlns:a16="http://schemas.microsoft.com/office/drawing/2014/main" id="{AC840EAE-52D3-4769-9314-44F756EDAFC1}"/>
              </a:ext>
            </a:extLst>
          </p:cNvPr>
          <p:cNvSpPr>
            <a:spLocks xmlns:a="http://schemas.openxmlformats.org/drawingml/2006/main" noGrp="1"/>
          </p:cNvSpPr>
          <p:nvPr/>
        </p:nvSpPr>
        <p:spPr>
          <a:xfrm xmlns:a="http://schemas.openxmlformats.org/drawingml/2006/main">
            <a:off x="11144250" y="6286500"/>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05</a:t>
            </a:r>
          </a:p>
        </p:txBody>
      </p:sp>
    </p:spTree>
    <p:extLst>
      <p:ext uri="{BB962C8B-B14F-4D97-AF65-F5344CB8AC3E}">
        <p14:creationId xmlns:p14="http://schemas.microsoft.com/office/powerpoint/2010/main" val="2069739854"/>
      </p:ext>
    </p:extLst>
  </p:cSld>
</p:sld>
</file>

<file path=ppt/slides/slide6.xml><?xml version="1.0" encoding="utf-8"?>
<p:sld xmlns:p="http://schemas.openxmlformats.org/presentationml/2006/main">
  <p:cSld>
    <p:bg>
      <p:bgPr>
        <a:solidFill xmlns:a="http://schemas.openxmlformats.org/drawingml/2006/main">
          <a:srgbClr val="11172C"/>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6D19F86-D596-4874-8E13-75AAC94AA9C4}"/>
              </a:ext>
            </a:extLst>
          </p:cNvPr>
          <p:cNvSpPr>
            <a:spLocks xmlns:a="http://schemas.openxmlformats.org/drawingml/2006/main" noGrp="1"/>
          </p:cNvSpPr>
          <p:nvPr/>
        </p:nvSpPr>
        <p:spPr>
          <a:xfrm xmlns:a="http://schemas.openxmlformats.org/drawingml/2006/main">
            <a:off x="571500" y="609600"/>
            <a:ext cx="10953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FFFFFF"/>
                </a:solidFill>
                <a:latin typeface="Arial"/>
                <a:ea typeface="Arial"/>
                <a:cs typeface="Arial"/>
              </a:defRPr>
            </a:pPr>
            <a:r>
              <a:rPr sz="4050" b="0">
                <a:solidFill>
                  <a:srgbClr val="FFFFFF"/>
                </a:solidFill>
                <a:latin typeface="Arial"/>
                <a:ea typeface="Arial"/>
                <a:cs typeface="Arial"/>
              </a:rPr>
              <a:t>Keep the journey connected.</a:t>
            </a:r>
          </a:p>
        </p:txBody>
      </p:sp>
      <p:sp>
        <p:nvSpPr>
          <p:cNvPr id="2" name="">
            <a:extLst xmlns:a="http://schemas.openxmlformats.org/drawingml/2006/main">
              <a:ext uri="{FF2B5EF4-FFF2-40B4-BE49-F238E27FC236}">
                <a16:creationId xmlns:a16="http://schemas.microsoft.com/office/drawing/2014/main" id="{986B093B-6923-47CD-8394-3621B120436C}"/>
              </a:ext>
            </a:extLst>
          </p:cNvPr>
          <p:cNvSpPr>
            <a:spLocks xmlns:a="http://schemas.openxmlformats.org/drawingml/2006/main" noGrp="1"/>
          </p:cNvSpPr>
          <p:nvPr/>
        </p:nvSpPr>
        <p:spPr>
          <a:xfrm xmlns:a="http://schemas.openxmlformats.org/drawingml/2006/main">
            <a:off x="590550" y="2143125"/>
            <a:ext cx="10191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C9D1EE"/>
                </a:solidFill>
                <a:latin typeface="Arial"/>
                <a:ea typeface="Arial"/>
                <a:cs typeface="Arial"/>
              </a:defRPr>
            </a:pPr>
            <a:r>
              <a:rPr sz="1875" b="0">
                <a:solidFill>
                  <a:srgbClr val="C9D1EE"/>
                </a:solidFill>
                <a:latin typeface="Arial"/>
                <a:ea typeface="Arial"/>
                <a:cs typeface="Arial"/>
              </a:rPr>
              <a:t>A personal studio experience supported by discovery and continuity.</a:t>
            </a:r>
          </a:p>
        </p:txBody>
      </p:sp>
      <p:sp>
        <p:nvSpPr>
          <p:cNvPr id="3" name="">
            <a:extLst xmlns:a="http://schemas.openxmlformats.org/drawingml/2006/main">
              <a:ext uri="{FF2B5EF4-FFF2-40B4-BE49-F238E27FC236}">
                <a16:creationId xmlns:a16="http://schemas.microsoft.com/office/drawing/2014/main" id="{F52075AE-A360-4DEA-8538-BE25ECFA0946}"/>
              </a:ext>
            </a:extLst>
          </p:cNvPr>
          <p:cNvSpPr>
            <a:spLocks xmlns:a="http://schemas.openxmlformats.org/drawingml/2006/main" noGrp="1"/>
          </p:cNvSpPr>
          <p:nvPr/>
        </p:nvSpPr>
        <p:spPr>
          <a:xfrm xmlns:a="http://schemas.openxmlformats.org/drawingml/2006/main">
            <a:off x="571500" y="3143250"/>
            <a:ext cx="3286125" cy="19050"/>
          </a:xfrm>
          <a:prstGeom xmlns:a="http://schemas.openxmlformats.org/drawingml/2006/main" prst="rect">
            <a:avLst/>
          </a:prstGeom>
          <a:solidFill xmlns:a="http://schemas.openxmlformats.org/drawingml/2006/main">
            <a:srgbClr val="424B6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C7EDD49-4197-4A50-A7AF-F95668A35C82}"/>
              </a:ext>
            </a:extLst>
          </p:cNvPr>
          <p:cNvSpPr>
            <a:spLocks xmlns:a="http://schemas.openxmlformats.org/drawingml/2006/main" noGrp="1"/>
          </p:cNvSpPr>
          <p:nvPr/>
        </p:nvSpPr>
        <p:spPr>
          <a:xfrm xmlns:a="http://schemas.openxmlformats.org/drawingml/2006/main">
            <a:off x="57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ACBBFF"/>
                </a:solidFill>
                <a:latin typeface="Arial"/>
                <a:ea typeface="Arial"/>
                <a:cs typeface="Arial"/>
              </a:defRPr>
            </a:pPr>
            <a:r>
              <a:rPr sz="1350" b="0">
                <a:solidFill>
                  <a:srgbClr val="ACBBFF"/>
                </a:solidFill>
                <a:latin typeface="Arial"/>
                <a:ea typeface="Arial"/>
                <a:cs typeface="Arial"/>
              </a:rPr>
              <a:t>Discover</a:t>
            </a:r>
          </a:p>
        </p:txBody>
      </p:sp>
      <p:sp>
        <p:nvSpPr>
          <p:cNvPr id="5" name="">
            <a:extLst xmlns:a="http://schemas.openxmlformats.org/drawingml/2006/main">
              <a:ext uri="{FF2B5EF4-FFF2-40B4-BE49-F238E27FC236}">
                <a16:creationId xmlns:a16="http://schemas.microsoft.com/office/drawing/2014/main" id="{9FEEE04A-CF81-42F0-8CF9-C80CE434F6B5}"/>
              </a:ext>
            </a:extLst>
          </p:cNvPr>
          <p:cNvSpPr>
            <a:spLocks xmlns:a="http://schemas.openxmlformats.org/drawingml/2006/main" noGrp="1"/>
          </p:cNvSpPr>
          <p:nvPr/>
        </p:nvSpPr>
        <p:spPr>
          <a:xfrm xmlns:a="http://schemas.openxmlformats.org/drawingml/2006/main">
            <a:off x="57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Find a promising piece</a:t>
            </a:r>
          </a:p>
        </p:txBody>
      </p:sp>
      <p:sp>
        <p:nvSpPr>
          <p:cNvPr id="6" name="">
            <a:extLst xmlns:a="http://schemas.openxmlformats.org/drawingml/2006/main">
              <a:ext uri="{FF2B5EF4-FFF2-40B4-BE49-F238E27FC236}">
                <a16:creationId xmlns:a16="http://schemas.microsoft.com/office/drawing/2014/main" id="{DA9AC36B-FEA3-47F1-ADF3-0E5C456E4DF2}"/>
              </a:ext>
            </a:extLst>
          </p:cNvPr>
          <p:cNvSpPr>
            <a:spLocks xmlns:a="http://schemas.openxmlformats.org/drawingml/2006/main" noGrp="1"/>
          </p:cNvSpPr>
          <p:nvPr/>
        </p:nvSpPr>
        <p:spPr>
          <a:xfrm xmlns:a="http://schemas.openxmlformats.org/drawingml/2006/main">
            <a:off x="57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C9D1EE"/>
                </a:solidFill>
                <a:latin typeface="Arial"/>
                <a:ea typeface="Arial"/>
                <a:cs typeface="Arial"/>
              </a:defRPr>
            </a:pPr>
            <a:r>
              <a:rPr sz="1725" b="0">
                <a:solidFill>
                  <a:srgbClr val="C9D1EE"/>
                </a:solidFill>
                <a:latin typeface="Arial"/>
                <a:ea typeface="Arial"/>
                <a:cs typeface="Arial"/>
              </a:rPr>
              <a:t>Catalog search, wishlists, and an assistant with stock checks.</a:t>
            </a:r>
          </a:p>
        </p:txBody>
      </p:sp>
      <p:sp>
        <p:nvSpPr>
          <p:cNvPr id="7" name="">
            <a:extLst xmlns:a="http://schemas.openxmlformats.org/drawingml/2006/main">
              <a:ext uri="{FF2B5EF4-FFF2-40B4-BE49-F238E27FC236}">
                <a16:creationId xmlns:a16="http://schemas.microsoft.com/office/drawing/2014/main" id="{FC9F2829-512A-43F8-9FCD-427CC71C4FC9}"/>
              </a:ext>
            </a:extLst>
          </p:cNvPr>
          <p:cNvSpPr>
            <a:spLocks xmlns:a="http://schemas.openxmlformats.org/drawingml/2006/main" noGrp="1"/>
          </p:cNvSpPr>
          <p:nvPr/>
        </p:nvSpPr>
        <p:spPr>
          <a:xfrm xmlns:a="http://schemas.openxmlformats.org/drawingml/2006/main">
            <a:off x="4381500" y="3143250"/>
            <a:ext cx="3286125" cy="19050"/>
          </a:xfrm>
          <a:prstGeom xmlns:a="http://schemas.openxmlformats.org/drawingml/2006/main" prst="rect">
            <a:avLst/>
          </a:prstGeom>
          <a:solidFill xmlns:a="http://schemas.openxmlformats.org/drawingml/2006/main">
            <a:srgbClr val="424B63"/>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B53DAC8F-85F5-4211-B118-9C02474AAB66}"/>
              </a:ext>
            </a:extLst>
          </p:cNvPr>
          <p:cNvSpPr>
            <a:spLocks xmlns:a="http://schemas.openxmlformats.org/drawingml/2006/main" noGrp="1"/>
          </p:cNvSpPr>
          <p:nvPr/>
        </p:nvSpPr>
        <p:spPr>
          <a:xfrm xmlns:a="http://schemas.openxmlformats.org/drawingml/2006/main">
            <a:off x="438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ACBBFF"/>
                </a:solidFill>
                <a:latin typeface="Arial"/>
                <a:ea typeface="Arial"/>
                <a:cs typeface="Arial"/>
              </a:defRPr>
            </a:pPr>
            <a:r>
              <a:rPr sz="1350" b="0">
                <a:solidFill>
                  <a:srgbClr val="ACBBFF"/>
                </a:solidFill>
                <a:latin typeface="Arial"/>
                <a:ea typeface="Arial"/>
                <a:cs typeface="Arial"/>
              </a:rPr>
              <a:t>Revisit</a:t>
            </a:r>
          </a:p>
        </p:txBody>
      </p:sp>
      <p:sp>
        <p:nvSpPr>
          <p:cNvPr id="9" name="">
            <a:extLst xmlns:a="http://schemas.openxmlformats.org/drawingml/2006/main">
              <a:ext uri="{FF2B5EF4-FFF2-40B4-BE49-F238E27FC236}">
                <a16:creationId xmlns:a16="http://schemas.microsoft.com/office/drawing/2014/main" id="{A2342F20-A739-46FA-B5D3-B8A0C2452AAB}"/>
              </a:ext>
            </a:extLst>
          </p:cNvPr>
          <p:cNvSpPr>
            <a:spLocks xmlns:a="http://schemas.openxmlformats.org/drawingml/2006/main" noGrp="1"/>
          </p:cNvSpPr>
          <p:nvPr/>
        </p:nvSpPr>
        <p:spPr>
          <a:xfrm xmlns:a="http://schemas.openxmlformats.org/drawingml/2006/main">
            <a:off x="438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Return to your style</a:t>
            </a:r>
          </a:p>
        </p:txBody>
      </p:sp>
      <p:sp>
        <p:nvSpPr>
          <p:cNvPr id="10" name="">
            <a:extLst xmlns:a="http://schemas.openxmlformats.org/drawingml/2006/main">
              <a:ext uri="{FF2B5EF4-FFF2-40B4-BE49-F238E27FC236}">
                <a16:creationId xmlns:a16="http://schemas.microsoft.com/office/drawing/2014/main" id="{14C13F68-6B99-4FA0-9476-9A2431525B33}"/>
              </a:ext>
            </a:extLst>
          </p:cNvPr>
          <p:cNvSpPr>
            <a:spLocks xmlns:a="http://schemas.openxmlformats.org/drawingml/2006/main" noGrp="1"/>
          </p:cNvSpPr>
          <p:nvPr/>
        </p:nvSpPr>
        <p:spPr>
          <a:xfrm xmlns:a="http://schemas.openxmlformats.org/drawingml/2006/main">
            <a:off x="438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C9D1EE"/>
                </a:solidFill>
                <a:latin typeface="Arial"/>
                <a:ea typeface="Arial"/>
                <a:cs typeface="Arial"/>
              </a:defRPr>
            </a:pPr>
            <a:r>
              <a:rPr sz="1725" b="0">
                <a:solidFill>
                  <a:srgbClr val="C9D1EE"/>
                </a:solidFill>
                <a:latin typeface="Arial"/>
                <a:ea typeface="Arial"/>
                <a:cs typeface="Arial"/>
              </a:rPr>
              <a:t>Saved input photos and a history of generated results.</a:t>
            </a:r>
          </a:p>
        </p:txBody>
      </p:sp>
      <p:sp>
        <p:nvSpPr>
          <p:cNvPr id="11" name="">
            <a:extLst xmlns:a="http://schemas.openxmlformats.org/drawingml/2006/main">
              <a:ext uri="{FF2B5EF4-FFF2-40B4-BE49-F238E27FC236}">
                <a16:creationId xmlns:a16="http://schemas.microsoft.com/office/drawing/2014/main" id="{3C3FC7B2-7D54-4335-AD76-56588E1B81AA}"/>
              </a:ext>
            </a:extLst>
          </p:cNvPr>
          <p:cNvSpPr>
            <a:spLocks xmlns:a="http://schemas.openxmlformats.org/drawingml/2006/main" noGrp="1"/>
          </p:cNvSpPr>
          <p:nvPr/>
        </p:nvSpPr>
        <p:spPr>
          <a:xfrm xmlns:a="http://schemas.openxmlformats.org/drawingml/2006/main">
            <a:off x="8191500" y="3143250"/>
            <a:ext cx="3286125" cy="19050"/>
          </a:xfrm>
          <a:prstGeom xmlns:a="http://schemas.openxmlformats.org/drawingml/2006/main" prst="rect">
            <a:avLst/>
          </a:prstGeom>
          <a:solidFill xmlns:a="http://schemas.openxmlformats.org/drawingml/2006/main">
            <a:srgbClr val="424B63"/>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292FD0CC-DFE7-4E76-8B02-63B67CE786E5}"/>
              </a:ext>
            </a:extLst>
          </p:cNvPr>
          <p:cNvSpPr>
            <a:spLocks xmlns:a="http://schemas.openxmlformats.org/drawingml/2006/main" noGrp="1"/>
          </p:cNvSpPr>
          <p:nvPr/>
        </p:nvSpPr>
        <p:spPr>
          <a:xfrm xmlns:a="http://schemas.openxmlformats.org/drawingml/2006/main">
            <a:off x="819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ACBBFF"/>
                </a:solidFill>
                <a:latin typeface="Arial"/>
                <a:ea typeface="Arial"/>
                <a:cs typeface="Arial"/>
              </a:defRPr>
            </a:pPr>
            <a:r>
              <a:rPr sz="1350" b="0">
                <a:solidFill>
                  <a:srgbClr val="ACBBFF"/>
                </a:solidFill>
                <a:latin typeface="Arial"/>
                <a:ea typeface="Arial"/>
                <a:cs typeface="Arial"/>
              </a:rPr>
              <a:t>Take away</a:t>
            </a:r>
          </a:p>
        </p:txBody>
      </p:sp>
      <p:sp>
        <p:nvSpPr>
          <p:cNvPr id="13" name="">
            <a:extLst xmlns:a="http://schemas.openxmlformats.org/drawingml/2006/main">
              <a:ext uri="{FF2B5EF4-FFF2-40B4-BE49-F238E27FC236}">
                <a16:creationId xmlns:a16="http://schemas.microsoft.com/office/drawing/2014/main" id="{9F7A311D-A54F-496C-B917-5DD2775DF12F}"/>
              </a:ext>
            </a:extLst>
          </p:cNvPr>
          <p:cNvSpPr>
            <a:spLocks xmlns:a="http://schemas.openxmlformats.org/drawingml/2006/main" noGrp="1"/>
          </p:cNvSpPr>
          <p:nvPr/>
        </p:nvSpPr>
        <p:spPr>
          <a:xfrm xmlns:a="http://schemas.openxmlformats.org/drawingml/2006/main">
            <a:off x="819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Keep your favourites</a:t>
            </a:r>
          </a:p>
        </p:txBody>
      </p:sp>
      <p:sp>
        <p:nvSpPr>
          <p:cNvPr id="14" name="">
            <a:extLst xmlns:a="http://schemas.openxmlformats.org/drawingml/2006/main">
              <a:ext uri="{FF2B5EF4-FFF2-40B4-BE49-F238E27FC236}">
                <a16:creationId xmlns:a16="http://schemas.microsoft.com/office/drawing/2014/main" id="{2D2C2B8B-295D-476E-8F3D-8A9013A60698}"/>
              </a:ext>
            </a:extLst>
          </p:cNvPr>
          <p:cNvSpPr>
            <a:spLocks xmlns:a="http://schemas.openxmlformats.org/drawingml/2006/main" noGrp="1"/>
          </p:cNvSpPr>
          <p:nvPr/>
        </p:nvSpPr>
        <p:spPr>
          <a:xfrm xmlns:a="http://schemas.openxmlformats.org/drawingml/2006/main">
            <a:off x="819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C9D1EE"/>
                </a:solidFill>
                <a:latin typeface="Arial"/>
                <a:ea typeface="Arial"/>
                <a:cs typeface="Arial"/>
              </a:defRPr>
            </a:pPr>
            <a:r>
              <a:rPr sz="1725" b="0">
                <a:solidFill>
                  <a:srgbClr val="C9D1EE"/>
                </a:solidFill>
                <a:latin typeface="Arial"/>
                <a:ea typeface="Arial"/>
                <a:cs typeface="Arial"/>
              </a:rPr>
              <a:t>View results up close and download them for later.</a:t>
            </a:r>
          </a:p>
        </p:txBody>
      </p:sp>
      <p:sp>
        <p:nvSpPr>
          <p:cNvPr id="15" name="">
            <a:extLst xmlns:a="http://schemas.openxmlformats.org/drawingml/2006/main">
              <a:ext uri="{FF2B5EF4-FFF2-40B4-BE49-F238E27FC236}">
                <a16:creationId xmlns:a16="http://schemas.microsoft.com/office/drawing/2014/main" id="{E8BE679B-E0F8-42FF-B63F-5B68CAC74289}"/>
              </a:ext>
            </a:extLst>
          </p:cNvPr>
          <p:cNvSpPr>
            <a:spLocks xmlns:a="http://schemas.openxmlformats.org/drawingml/2006/main" noGrp="1"/>
          </p:cNvSpPr>
          <p:nvPr/>
        </p:nvSpPr>
        <p:spPr>
          <a:xfrm xmlns:a="http://schemas.openxmlformats.org/drawingml/2006/main">
            <a:off x="571500" y="6286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D1EE"/>
                </a:solidFill>
                <a:latin typeface="Arial"/>
                <a:ea typeface="Arial"/>
                <a:cs typeface="Arial"/>
              </a:defRPr>
            </a:pPr>
            <a:r>
              <a:rPr sz="1200" b="0">
                <a:solidFill>
                  <a:srgbClr val="C9D1EE"/>
                </a:solidFill>
                <a:latin typeface="Arial"/>
                <a:ea typeface="Arial"/>
                <a:cs typeface="Arial"/>
              </a:rPr>
              <a:t>MyTryOnStudio</a:t>
            </a:r>
          </a:p>
        </p:txBody>
      </p:sp>
      <p:sp>
        <p:nvSpPr>
          <p:cNvPr id="16" name="">
            <a:extLst xmlns:a="http://schemas.openxmlformats.org/drawingml/2006/main">
              <a:ext uri="{FF2B5EF4-FFF2-40B4-BE49-F238E27FC236}">
                <a16:creationId xmlns:a16="http://schemas.microsoft.com/office/drawing/2014/main" id="{3E3B3FBE-E419-4DED-8DDC-C7455A40806A}"/>
              </a:ext>
            </a:extLst>
          </p:cNvPr>
          <p:cNvSpPr>
            <a:spLocks xmlns:a="http://schemas.openxmlformats.org/drawingml/2006/main" noGrp="1"/>
          </p:cNvSpPr>
          <p:nvPr/>
        </p:nvSpPr>
        <p:spPr>
          <a:xfrm xmlns:a="http://schemas.openxmlformats.org/drawingml/2006/main">
            <a:off x="11144250" y="6286500"/>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D1EE"/>
                </a:solidFill>
                <a:latin typeface="Arial"/>
                <a:ea typeface="Arial"/>
                <a:cs typeface="Arial"/>
              </a:defRPr>
            </a:pPr>
            <a:r>
              <a:rPr sz="1200" b="0">
                <a:solidFill>
                  <a:srgbClr val="C9D1EE"/>
                </a:solidFill>
                <a:latin typeface="Arial"/>
                <a:ea typeface="Arial"/>
                <a:cs typeface="Arial"/>
              </a:rPr>
              <a:t>06</a:t>
            </a:r>
          </a:p>
        </p:txBody>
      </p:sp>
    </p:spTree>
    <p:extLst>
      <p:ext uri="{BB962C8B-B14F-4D97-AF65-F5344CB8AC3E}">
        <p14:creationId xmlns:p14="http://schemas.microsoft.com/office/powerpoint/2010/main" val="110943770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514A6AA-C864-4FD0-8A6B-4CF042BF0EB6}"/>
              </a:ext>
            </a:extLst>
          </p:cNvPr>
          <p:cNvSpPr>
            <a:spLocks xmlns:a="http://schemas.openxmlformats.org/drawingml/2006/main" noGrp="1"/>
          </p:cNvSpPr>
          <p:nvPr/>
        </p:nvSpPr>
        <p:spPr>
          <a:xfrm xmlns:a="http://schemas.openxmlformats.org/drawingml/2006/main">
            <a:off x="571500" y="609600"/>
            <a:ext cx="10953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1172C"/>
                </a:solidFill>
                <a:latin typeface="Arial"/>
                <a:ea typeface="Arial"/>
                <a:cs typeface="Arial"/>
              </a:defRPr>
            </a:pPr>
            <a:r>
              <a:rPr sz="4050" b="0">
                <a:solidFill>
                  <a:srgbClr val="11172C"/>
                </a:solidFill>
                <a:latin typeface="Arial"/>
                <a:ea typeface="Arial"/>
                <a:cs typeface="Arial"/>
              </a:rPr>
              <a:t>A creative experience.</a:t>
            </a:r>
          </a:p>
          <a:p xmlns:a="http://schemas.openxmlformats.org/drawingml/2006/main">
            <a:pPr>
              <a:defRPr sz="4050" b="0">
                <a:solidFill>
                  <a:srgbClr val="11172C"/>
                </a:solidFill>
                <a:latin typeface="Arial"/>
                <a:ea typeface="Arial"/>
                <a:cs typeface="Arial"/>
              </a:defRPr>
            </a:pPr>
            <a:r>
              <a:rPr sz="4050" b="0">
                <a:solidFill>
                  <a:srgbClr val="11172C"/>
                </a:solidFill>
                <a:latin typeface="Arial"/>
                <a:ea typeface="Arial"/>
                <a:cs typeface="Arial"/>
              </a:rPr>
              <a:t>An operational foundation.</a:t>
            </a:r>
          </a:p>
        </p:txBody>
      </p:sp>
      <p:sp>
        <p:nvSpPr>
          <p:cNvPr id="2" name="">
            <a:extLst xmlns:a="http://schemas.openxmlformats.org/drawingml/2006/main">
              <a:ext uri="{FF2B5EF4-FFF2-40B4-BE49-F238E27FC236}">
                <a16:creationId xmlns:a16="http://schemas.microsoft.com/office/drawing/2014/main" id="{FA85B07C-7CA7-4F93-AD7D-0643A3F67D45}"/>
              </a:ext>
            </a:extLst>
          </p:cNvPr>
          <p:cNvSpPr>
            <a:spLocks xmlns:a="http://schemas.openxmlformats.org/drawingml/2006/main" noGrp="1"/>
          </p:cNvSpPr>
          <p:nvPr/>
        </p:nvSpPr>
        <p:spPr>
          <a:xfrm xmlns:a="http://schemas.openxmlformats.org/drawingml/2006/main">
            <a:off x="571500" y="2667000"/>
            <a:ext cx="5143500"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76AB146-3543-450B-AE17-EE48D5FEA3CD}"/>
              </a:ext>
            </a:extLst>
          </p:cNvPr>
          <p:cNvSpPr>
            <a:spLocks xmlns:a="http://schemas.openxmlformats.org/drawingml/2006/main" noGrp="1"/>
          </p:cNvSpPr>
          <p:nvPr/>
        </p:nvSpPr>
        <p:spPr>
          <a:xfrm xmlns:a="http://schemas.openxmlformats.org/drawingml/2006/main">
            <a:off x="571500" y="2876550"/>
            <a:ext cx="5191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44AFF"/>
                </a:solidFill>
                <a:latin typeface="Arial"/>
                <a:ea typeface="Arial"/>
                <a:cs typeface="Arial"/>
              </a:defRPr>
            </a:pPr>
            <a:r>
              <a:rPr sz="2250" b="0">
                <a:solidFill>
                  <a:srgbClr val="244AFF"/>
                </a:solidFill>
                <a:latin typeface="Arial"/>
                <a:ea typeface="Arial"/>
                <a:cs typeface="Arial"/>
              </a:rPr>
              <a:t>Catalog management</a:t>
            </a:r>
          </a:p>
        </p:txBody>
      </p:sp>
      <p:sp>
        <p:nvSpPr>
          <p:cNvPr id="4" name="">
            <a:extLst xmlns:a="http://schemas.openxmlformats.org/drawingml/2006/main">
              <a:ext uri="{FF2B5EF4-FFF2-40B4-BE49-F238E27FC236}">
                <a16:creationId xmlns:a16="http://schemas.microsoft.com/office/drawing/2014/main" id="{359FB2AA-51BB-4715-94E0-B989ECB61A24}"/>
              </a:ext>
            </a:extLst>
          </p:cNvPr>
          <p:cNvSpPr>
            <a:spLocks xmlns:a="http://schemas.openxmlformats.org/drawingml/2006/main" noGrp="1"/>
          </p:cNvSpPr>
          <p:nvPr/>
        </p:nvSpPr>
        <p:spPr>
          <a:xfrm xmlns:a="http://schemas.openxmlformats.org/drawingml/2006/main">
            <a:off x="571500" y="3457575"/>
            <a:ext cx="4857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079"/>
                </a:solidFill>
                <a:latin typeface="Arial"/>
                <a:ea typeface="Arial"/>
                <a:cs typeface="Arial"/>
              </a:defRPr>
            </a:pPr>
            <a:r>
              <a:rPr sz="1800" b="0">
                <a:solidFill>
                  <a:srgbClr val="586079"/>
                </a:solidFill>
                <a:latin typeface="Arial"/>
                <a:ea typeface="Arial"/>
                <a:cs typeface="Arial"/>
              </a:rPr>
              <a:t>Manage products and organise the collection.</a:t>
            </a:r>
          </a:p>
        </p:txBody>
      </p:sp>
      <p:sp>
        <p:nvSpPr>
          <p:cNvPr id="5" name="">
            <a:extLst xmlns:a="http://schemas.openxmlformats.org/drawingml/2006/main">
              <a:ext uri="{FF2B5EF4-FFF2-40B4-BE49-F238E27FC236}">
                <a16:creationId xmlns:a16="http://schemas.microsoft.com/office/drawing/2014/main" id="{3C100013-F96B-4527-BD73-F0C8F36AF43B}"/>
              </a:ext>
            </a:extLst>
          </p:cNvPr>
          <p:cNvSpPr>
            <a:spLocks xmlns:a="http://schemas.openxmlformats.org/drawingml/2006/main" noGrp="1"/>
          </p:cNvSpPr>
          <p:nvPr/>
        </p:nvSpPr>
        <p:spPr>
          <a:xfrm xmlns:a="http://schemas.openxmlformats.org/drawingml/2006/main">
            <a:off x="6381750" y="2667000"/>
            <a:ext cx="5143500"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3E118ED-551C-45C6-A47D-AD8EEBE35842}"/>
              </a:ext>
            </a:extLst>
          </p:cNvPr>
          <p:cNvSpPr>
            <a:spLocks xmlns:a="http://schemas.openxmlformats.org/drawingml/2006/main" noGrp="1"/>
          </p:cNvSpPr>
          <p:nvPr/>
        </p:nvSpPr>
        <p:spPr>
          <a:xfrm xmlns:a="http://schemas.openxmlformats.org/drawingml/2006/main">
            <a:off x="6381750" y="2876550"/>
            <a:ext cx="5191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44AFF"/>
                </a:solidFill>
                <a:latin typeface="Arial"/>
                <a:ea typeface="Arial"/>
                <a:cs typeface="Arial"/>
              </a:defRPr>
            </a:pPr>
            <a:r>
              <a:rPr sz="2250" b="0">
                <a:solidFill>
                  <a:srgbClr val="244AFF"/>
                </a:solidFill>
                <a:latin typeface="Arial"/>
                <a:ea typeface="Arial"/>
                <a:cs typeface="Arial"/>
              </a:rPr>
              <a:t>Credits &amp; quotas</a:t>
            </a:r>
          </a:p>
        </p:txBody>
      </p:sp>
      <p:sp>
        <p:nvSpPr>
          <p:cNvPr id="7" name="">
            <a:extLst xmlns:a="http://schemas.openxmlformats.org/drawingml/2006/main">
              <a:ext uri="{FF2B5EF4-FFF2-40B4-BE49-F238E27FC236}">
                <a16:creationId xmlns:a16="http://schemas.microsoft.com/office/drawing/2014/main" id="{617F6459-97EE-4A7E-9089-5763560B2F3C}"/>
              </a:ext>
            </a:extLst>
          </p:cNvPr>
          <p:cNvSpPr>
            <a:spLocks xmlns:a="http://schemas.openxmlformats.org/drawingml/2006/main" noGrp="1"/>
          </p:cNvSpPr>
          <p:nvPr/>
        </p:nvSpPr>
        <p:spPr>
          <a:xfrm xmlns:a="http://schemas.openxmlformats.org/drawingml/2006/main">
            <a:off x="6381750" y="3457575"/>
            <a:ext cx="4857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079"/>
                </a:solidFill>
                <a:latin typeface="Arial"/>
                <a:ea typeface="Arial"/>
                <a:cs typeface="Arial"/>
              </a:defRPr>
            </a:pPr>
            <a:r>
              <a:rPr sz="1800" b="0">
                <a:solidFill>
                  <a:srgbClr val="586079"/>
                </a:solidFill>
                <a:latin typeface="Arial"/>
                <a:ea typeface="Arial"/>
                <a:cs typeface="Arial"/>
              </a:rPr>
              <a:t>Control generation access and usage allowances.</a:t>
            </a:r>
          </a:p>
        </p:txBody>
      </p:sp>
      <p:sp>
        <p:nvSpPr>
          <p:cNvPr id="8" name="">
            <a:extLst xmlns:a="http://schemas.openxmlformats.org/drawingml/2006/main">
              <a:ext uri="{FF2B5EF4-FFF2-40B4-BE49-F238E27FC236}">
                <a16:creationId xmlns:a16="http://schemas.microsoft.com/office/drawing/2014/main" id="{74F23296-5F4F-440D-953F-534A309DDB36}"/>
              </a:ext>
            </a:extLst>
          </p:cNvPr>
          <p:cNvSpPr>
            <a:spLocks xmlns:a="http://schemas.openxmlformats.org/drawingml/2006/main" noGrp="1"/>
          </p:cNvSpPr>
          <p:nvPr/>
        </p:nvSpPr>
        <p:spPr>
          <a:xfrm xmlns:a="http://schemas.openxmlformats.org/drawingml/2006/main">
            <a:off x="571500" y="4238625"/>
            <a:ext cx="5143500"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8F1BEC4-2BC7-454F-B668-2B63CCFF5539}"/>
              </a:ext>
            </a:extLst>
          </p:cNvPr>
          <p:cNvSpPr>
            <a:spLocks xmlns:a="http://schemas.openxmlformats.org/drawingml/2006/main" noGrp="1"/>
          </p:cNvSpPr>
          <p:nvPr/>
        </p:nvSpPr>
        <p:spPr>
          <a:xfrm xmlns:a="http://schemas.openxmlformats.org/drawingml/2006/main">
            <a:off x="571500" y="4448175"/>
            <a:ext cx="5191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44AFF"/>
                </a:solidFill>
                <a:latin typeface="Arial"/>
                <a:ea typeface="Arial"/>
                <a:cs typeface="Arial"/>
              </a:defRPr>
            </a:pPr>
            <a:r>
              <a:rPr sz="2250" b="0">
                <a:solidFill>
                  <a:srgbClr val="244AFF"/>
                </a:solidFill>
                <a:latin typeface="Arial"/>
                <a:ea typeface="Arial"/>
                <a:cs typeface="Arial"/>
              </a:rPr>
              <a:t>Studio reporting</a:t>
            </a:r>
          </a:p>
        </p:txBody>
      </p:sp>
      <p:sp>
        <p:nvSpPr>
          <p:cNvPr id="10" name="">
            <a:extLst xmlns:a="http://schemas.openxmlformats.org/drawingml/2006/main">
              <a:ext uri="{FF2B5EF4-FFF2-40B4-BE49-F238E27FC236}">
                <a16:creationId xmlns:a16="http://schemas.microsoft.com/office/drawing/2014/main" id="{3839804B-2635-4FDB-9B2E-F7E425A5B9FE}"/>
              </a:ext>
            </a:extLst>
          </p:cNvPr>
          <p:cNvSpPr>
            <a:spLocks xmlns:a="http://schemas.openxmlformats.org/drawingml/2006/main" noGrp="1"/>
          </p:cNvSpPr>
          <p:nvPr/>
        </p:nvSpPr>
        <p:spPr>
          <a:xfrm xmlns:a="http://schemas.openxmlformats.org/drawingml/2006/main">
            <a:off x="571500" y="5029200"/>
            <a:ext cx="4857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079"/>
                </a:solidFill>
                <a:latin typeface="Arial"/>
                <a:ea typeface="Arial"/>
                <a:cs typeface="Arial"/>
              </a:defRPr>
            </a:pPr>
            <a:r>
              <a:rPr sz="1800" b="0">
                <a:solidFill>
                  <a:srgbClr val="586079"/>
                </a:solidFill>
                <a:latin typeface="Arial"/>
                <a:ea typeface="Arial"/>
                <a:cs typeface="Arial"/>
              </a:rPr>
              <a:t>Review studio usage alongside admin reporting.</a:t>
            </a:r>
          </a:p>
        </p:txBody>
      </p:sp>
      <p:sp>
        <p:nvSpPr>
          <p:cNvPr id="11" name="">
            <a:extLst xmlns:a="http://schemas.openxmlformats.org/drawingml/2006/main">
              <a:ext uri="{FF2B5EF4-FFF2-40B4-BE49-F238E27FC236}">
                <a16:creationId xmlns:a16="http://schemas.microsoft.com/office/drawing/2014/main" id="{67B45B14-DD66-403D-B6E5-4E3D24388247}"/>
              </a:ext>
            </a:extLst>
          </p:cNvPr>
          <p:cNvSpPr>
            <a:spLocks xmlns:a="http://schemas.openxmlformats.org/drawingml/2006/main" noGrp="1"/>
          </p:cNvSpPr>
          <p:nvPr/>
        </p:nvSpPr>
        <p:spPr>
          <a:xfrm xmlns:a="http://schemas.openxmlformats.org/drawingml/2006/main">
            <a:off x="6381750" y="4238625"/>
            <a:ext cx="5143500"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B7F12AB9-DF87-4DCD-B502-9891A3543DCB}"/>
              </a:ext>
            </a:extLst>
          </p:cNvPr>
          <p:cNvSpPr>
            <a:spLocks xmlns:a="http://schemas.openxmlformats.org/drawingml/2006/main" noGrp="1"/>
          </p:cNvSpPr>
          <p:nvPr/>
        </p:nvSpPr>
        <p:spPr>
          <a:xfrm xmlns:a="http://schemas.openxmlformats.org/drawingml/2006/main">
            <a:off x="6381750" y="4448175"/>
            <a:ext cx="5191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44AFF"/>
                </a:solidFill>
                <a:latin typeface="Arial"/>
                <a:ea typeface="Arial"/>
                <a:cs typeface="Arial"/>
              </a:defRPr>
            </a:pPr>
            <a:r>
              <a:rPr sz="2250" b="0">
                <a:solidFill>
                  <a:srgbClr val="244AFF"/>
                </a:solidFill>
                <a:latin typeface="Arial"/>
                <a:ea typeface="Arial"/>
                <a:cs typeface="Arial"/>
              </a:rPr>
              <a:t>Retailer flexibility</a:t>
            </a:r>
          </a:p>
        </p:txBody>
      </p:sp>
      <p:sp>
        <p:nvSpPr>
          <p:cNvPr id="13" name="">
            <a:extLst xmlns:a="http://schemas.openxmlformats.org/drawingml/2006/main">
              <a:ext uri="{FF2B5EF4-FFF2-40B4-BE49-F238E27FC236}">
                <a16:creationId xmlns:a16="http://schemas.microsoft.com/office/drawing/2014/main" id="{C023803B-462A-45FF-8C26-8A9484EC85C5}"/>
              </a:ext>
            </a:extLst>
          </p:cNvPr>
          <p:cNvSpPr>
            <a:spLocks xmlns:a="http://schemas.openxmlformats.org/drawingml/2006/main" noGrp="1"/>
          </p:cNvSpPr>
          <p:nvPr/>
        </p:nvSpPr>
        <p:spPr>
          <a:xfrm xmlns:a="http://schemas.openxmlformats.org/drawingml/2006/main">
            <a:off x="6381750" y="5029200"/>
            <a:ext cx="4857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86079"/>
                </a:solidFill>
                <a:latin typeface="Arial"/>
                <a:ea typeface="Arial"/>
                <a:cs typeface="Arial"/>
              </a:defRPr>
            </a:pPr>
            <a:r>
              <a:rPr sz="1800" b="0">
                <a:solidFill>
                  <a:srgbClr val="586079"/>
                </a:solidFill>
                <a:latin typeface="Arial"/>
                <a:ea typeface="Arial"/>
                <a:cs typeface="Arial"/>
              </a:rPr>
              <a:t>Tenant foundations and configurable service credentials.</a:t>
            </a:r>
          </a:p>
        </p:txBody>
      </p:sp>
      <p:sp>
        <p:nvSpPr>
          <p:cNvPr id="14" name="">
            <a:extLst xmlns:a="http://schemas.openxmlformats.org/drawingml/2006/main">
              <a:ext uri="{FF2B5EF4-FFF2-40B4-BE49-F238E27FC236}">
                <a16:creationId xmlns:a16="http://schemas.microsoft.com/office/drawing/2014/main" id="{6EFC0B64-CA5C-4715-9060-D0C252DBE686}"/>
              </a:ext>
            </a:extLst>
          </p:cNvPr>
          <p:cNvSpPr>
            <a:spLocks xmlns:a="http://schemas.openxmlformats.org/drawingml/2006/main" noGrp="1"/>
          </p:cNvSpPr>
          <p:nvPr/>
        </p:nvSpPr>
        <p:spPr>
          <a:xfrm xmlns:a="http://schemas.openxmlformats.org/drawingml/2006/main">
            <a:off x="571500" y="59817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86079"/>
                </a:solidFill>
                <a:latin typeface="Arial"/>
                <a:ea typeface="Arial"/>
                <a:cs typeface="Arial"/>
              </a:defRPr>
            </a:pPr>
            <a:r>
              <a:rPr sz="1350" b="0">
                <a:solidFill>
                  <a:srgbClr val="586079"/>
                </a:solidFill>
                <a:latin typeface="Arial"/>
                <a:ea typeface="Arial"/>
                <a:cs typeface="Arial"/>
              </a:rPr>
              <a:t>Deployment scope and service configuration are agreed during the pilot.</a:t>
            </a:r>
          </a:p>
        </p:txBody>
      </p:sp>
      <p:sp>
        <p:nvSpPr>
          <p:cNvPr id="15" name="">
            <a:extLst xmlns:a="http://schemas.openxmlformats.org/drawingml/2006/main">
              <a:ext uri="{FF2B5EF4-FFF2-40B4-BE49-F238E27FC236}">
                <a16:creationId xmlns:a16="http://schemas.microsoft.com/office/drawing/2014/main" id="{8C3EF63E-4338-4377-8B34-49663B63C7CB}"/>
              </a:ext>
            </a:extLst>
          </p:cNvPr>
          <p:cNvSpPr>
            <a:spLocks xmlns:a="http://schemas.openxmlformats.org/drawingml/2006/main" noGrp="1"/>
          </p:cNvSpPr>
          <p:nvPr/>
        </p:nvSpPr>
        <p:spPr>
          <a:xfrm xmlns:a="http://schemas.openxmlformats.org/drawingml/2006/main">
            <a:off x="571500" y="6286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MyTryOnStudio</a:t>
            </a:r>
          </a:p>
        </p:txBody>
      </p:sp>
      <p:sp>
        <p:nvSpPr>
          <p:cNvPr id="16" name="">
            <a:extLst xmlns:a="http://schemas.openxmlformats.org/drawingml/2006/main">
              <a:ext uri="{FF2B5EF4-FFF2-40B4-BE49-F238E27FC236}">
                <a16:creationId xmlns:a16="http://schemas.microsoft.com/office/drawing/2014/main" id="{09E74949-2CA1-4A06-82AA-CF7A19A57FB5}"/>
              </a:ext>
            </a:extLst>
          </p:cNvPr>
          <p:cNvSpPr>
            <a:spLocks xmlns:a="http://schemas.openxmlformats.org/drawingml/2006/main" noGrp="1"/>
          </p:cNvSpPr>
          <p:nvPr/>
        </p:nvSpPr>
        <p:spPr>
          <a:xfrm xmlns:a="http://schemas.openxmlformats.org/drawingml/2006/main">
            <a:off x="11144250" y="6286500"/>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07</a:t>
            </a:r>
          </a:p>
        </p:txBody>
      </p:sp>
    </p:spTree>
    <p:extLst>
      <p:ext uri="{BB962C8B-B14F-4D97-AF65-F5344CB8AC3E}">
        <p14:creationId xmlns:p14="http://schemas.microsoft.com/office/powerpoint/2010/main" val="31593073"/>
      </p:ext>
    </p:extLst>
  </p:cSld>
</p:sld>
</file>

<file path=ppt/slides/slide8.xml><?xml version="1.0" encoding="utf-8"?>
<p:sld xmlns:p="http://schemas.openxmlformats.org/presentationml/2006/main">
  <p:cSld>
    <p:bg>
      <p:bgPr>
        <a:solidFill xmlns:a="http://schemas.openxmlformats.org/drawingml/2006/main">
          <a:srgbClr val="EDF1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646ED5D-90CC-4E2E-8054-20E94A86F2AA}"/>
              </a:ext>
            </a:extLst>
          </p:cNvPr>
          <p:cNvSpPr>
            <a:spLocks xmlns:a="http://schemas.openxmlformats.org/drawingml/2006/main" noGrp="1"/>
          </p:cNvSpPr>
          <p:nvPr/>
        </p:nvSpPr>
        <p:spPr>
          <a:xfrm xmlns:a="http://schemas.openxmlformats.org/drawingml/2006/main">
            <a:off x="571500" y="523875"/>
            <a:ext cx="10858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1172C"/>
                </a:solidFill>
                <a:latin typeface="Arial"/>
                <a:ea typeface="Arial"/>
                <a:cs typeface="Arial"/>
              </a:defRPr>
            </a:pPr>
            <a:r>
              <a:rPr sz="4050" b="0">
                <a:solidFill>
                  <a:srgbClr val="11172C"/>
                </a:solidFill>
                <a:latin typeface="Arial"/>
                <a:ea typeface="Arial"/>
                <a:cs typeface="Arial"/>
              </a:rPr>
              <a:t>In-store digital standee</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ea13d87152324aeb"/>
          <a:stretch xmlns:a="http://schemas.openxmlformats.org/drawingml/2006/main"/>
        </p:blipFill>
        <p:spPr>
          <a:xfrm xmlns:a="http://schemas.openxmlformats.org/drawingml/2006/main">
            <a:off x="381000" y="1573213"/>
            <a:ext cx="6953250" cy="46355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33CAEB2-78C8-42DC-BFB3-DE29822F1E74}"/>
              </a:ext>
            </a:extLst>
          </p:cNvPr>
          <p:cNvSpPr>
            <a:spLocks xmlns:a="http://schemas.openxmlformats.org/drawingml/2006/main" noGrp="1"/>
          </p:cNvSpPr>
          <p:nvPr/>
        </p:nvSpPr>
        <p:spPr>
          <a:xfrm xmlns:a="http://schemas.openxmlformats.org/drawingml/2006/main">
            <a:off x="7715250" y="1628775"/>
            <a:ext cx="3905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44AFF"/>
                </a:solidFill>
                <a:latin typeface="Arial"/>
                <a:ea typeface="Arial"/>
                <a:cs typeface="Arial"/>
              </a:defRPr>
            </a:pPr>
            <a:r>
              <a:rPr sz="2325" b="0">
                <a:solidFill>
                  <a:srgbClr val="244AFF"/>
                </a:solidFill>
                <a:latin typeface="Arial"/>
                <a:ea typeface="Arial"/>
                <a:cs typeface="Arial"/>
              </a:rPr>
              <a:t>A new look, right in your store</a:t>
            </a:r>
          </a:p>
        </p:txBody>
      </p:sp>
      <p:sp>
        <p:nvSpPr>
          <p:cNvPr id="4" name="">
            <a:extLst xmlns:a="http://schemas.openxmlformats.org/drawingml/2006/main">
              <a:ext uri="{FF2B5EF4-FFF2-40B4-BE49-F238E27FC236}">
                <a16:creationId xmlns:a16="http://schemas.microsoft.com/office/drawing/2014/main" id="{63D9EF86-8337-47C7-ABC8-EEB4DF56EFD1}"/>
              </a:ext>
            </a:extLst>
          </p:cNvPr>
          <p:cNvSpPr>
            <a:spLocks xmlns:a="http://schemas.openxmlformats.org/drawingml/2006/main" noGrp="1"/>
          </p:cNvSpPr>
          <p:nvPr/>
        </p:nvSpPr>
        <p:spPr>
          <a:xfrm xmlns:a="http://schemas.openxmlformats.org/drawingml/2006/main">
            <a:off x="7715250" y="2762250"/>
            <a:ext cx="3905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1172C"/>
                </a:solidFill>
                <a:latin typeface="Arial"/>
                <a:ea typeface="Arial"/>
                <a:cs typeface="Arial"/>
              </a:defRPr>
            </a:pPr>
            <a:r>
              <a:rPr sz="1875" b="1">
                <a:solidFill>
                  <a:srgbClr val="11172C"/>
                </a:solidFill>
                <a:latin typeface="Arial"/>
                <a:ea typeface="Arial"/>
                <a:cs typeface="Arial"/>
              </a:rPr>
              <a:t>Choose a dress</a:t>
            </a:r>
          </a:p>
        </p:txBody>
      </p:sp>
      <p:sp>
        <p:nvSpPr>
          <p:cNvPr id="5" name="">
            <a:extLst xmlns:a="http://schemas.openxmlformats.org/drawingml/2006/main">
              <a:ext uri="{FF2B5EF4-FFF2-40B4-BE49-F238E27FC236}">
                <a16:creationId xmlns:a16="http://schemas.microsoft.com/office/drawing/2014/main" id="{51A8FF57-E696-45C0-9A6A-FCFF5104D186}"/>
              </a:ext>
            </a:extLst>
          </p:cNvPr>
          <p:cNvSpPr>
            <a:spLocks xmlns:a="http://schemas.openxmlformats.org/drawingml/2006/main" noGrp="1"/>
          </p:cNvSpPr>
          <p:nvPr/>
        </p:nvSpPr>
        <p:spPr>
          <a:xfrm xmlns:a="http://schemas.openxmlformats.org/drawingml/2006/main">
            <a:off x="7715250" y="3228975"/>
            <a:ext cx="38576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86079"/>
                </a:solidFill>
                <a:latin typeface="Arial"/>
                <a:ea typeface="Arial"/>
                <a:cs typeface="Arial"/>
              </a:defRPr>
            </a:pPr>
            <a:r>
              <a:rPr sz="1575" b="0">
                <a:solidFill>
                  <a:srgbClr val="586079"/>
                </a:solidFill>
                <a:latin typeface="Arial"/>
                <a:ea typeface="Arial"/>
                <a:cs typeface="Arial"/>
              </a:rPr>
              <a:t>Select a look from the store collection.</a:t>
            </a:r>
          </a:p>
        </p:txBody>
      </p:sp>
      <p:sp>
        <p:nvSpPr>
          <p:cNvPr id="6" name="">
            <a:extLst xmlns:a="http://schemas.openxmlformats.org/drawingml/2006/main">
              <a:ext uri="{FF2B5EF4-FFF2-40B4-BE49-F238E27FC236}">
                <a16:creationId xmlns:a16="http://schemas.microsoft.com/office/drawing/2014/main" id="{DC78BBB5-6C03-47AA-81A4-D468F8CC8DA7}"/>
              </a:ext>
            </a:extLst>
          </p:cNvPr>
          <p:cNvSpPr>
            <a:spLocks xmlns:a="http://schemas.openxmlformats.org/drawingml/2006/main" noGrp="1"/>
          </p:cNvSpPr>
          <p:nvPr/>
        </p:nvSpPr>
        <p:spPr>
          <a:xfrm xmlns:a="http://schemas.openxmlformats.org/drawingml/2006/main">
            <a:off x="7715250" y="3857625"/>
            <a:ext cx="3905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1172C"/>
                </a:solidFill>
                <a:latin typeface="Arial"/>
                <a:ea typeface="Arial"/>
                <a:cs typeface="Arial"/>
              </a:defRPr>
            </a:pPr>
            <a:r>
              <a:rPr sz="1875" b="1">
                <a:solidFill>
                  <a:srgbClr val="11172C"/>
                </a:solidFill>
                <a:latin typeface="Arial"/>
                <a:ea typeface="Arial"/>
                <a:cs typeface="Arial"/>
              </a:rPr>
              <a:t>Stand in front &amp; take a photo</a:t>
            </a:r>
          </a:p>
        </p:txBody>
      </p:sp>
      <p:sp>
        <p:nvSpPr>
          <p:cNvPr id="7" name="">
            <a:extLst xmlns:a="http://schemas.openxmlformats.org/drawingml/2006/main">
              <a:ext uri="{FF2B5EF4-FFF2-40B4-BE49-F238E27FC236}">
                <a16:creationId xmlns:a16="http://schemas.microsoft.com/office/drawing/2014/main" id="{9D96443E-A116-4B02-8F82-D4C4F04944CF}"/>
              </a:ext>
            </a:extLst>
          </p:cNvPr>
          <p:cNvSpPr>
            <a:spLocks xmlns:a="http://schemas.openxmlformats.org/drawingml/2006/main" noGrp="1"/>
          </p:cNvSpPr>
          <p:nvPr/>
        </p:nvSpPr>
        <p:spPr>
          <a:xfrm xmlns:a="http://schemas.openxmlformats.org/drawingml/2006/main">
            <a:off x="7715250" y="4324350"/>
            <a:ext cx="38576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86079"/>
                </a:solidFill>
                <a:latin typeface="Arial"/>
                <a:ea typeface="Arial"/>
                <a:cs typeface="Arial"/>
              </a:defRPr>
            </a:pPr>
            <a:r>
              <a:rPr sz="1575" b="0">
                <a:solidFill>
                  <a:srgbClr val="586079"/>
                </a:solidFill>
                <a:latin typeface="Arial"/>
                <a:ea typeface="Arial"/>
                <a:cs typeface="Arial"/>
              </a:rPr>
              <a:t>Capture a photo using the standee camera.</a:t>
            </a:r>
          </a:p>
        </p:txBody>
      </p:sp>
      <p:sp>
        <p:nvSpPr>
          <p:cNvPr id="8" name="">
            <a:extLst xmlns:a="http://schemas.openxmlformats.org/drawingml/2006/main">
              <a:ext uri="{FF2B5EF4-FFF2-40B4-BE49-F238E27FC236}">
                <a16:creationId xmlns:a16="http://schemas.microsoft.com/office/drawing/2014/main" id="{70D4B4D5-1CFA-4B6B-A4F6-D162A3CB32A9}"/>
              </a:ext>
            </a:extLst>
          </p:cNvPr>
          <p:cNvSpPr>
            <a:spLocks xmlns:a="http://schemas.openxmlformats.org/drawingml/2006/main" noGrp="1"/>
          </p:cNvSpPr>
          <p:nvPr/>
        </p:nvSpPr>
        <p:spPr>
          <a:xfrm xmlns:a="http://schemas.openxmlformats.org/drawingml/2006/main">
            <a:off x="7715250" y="4953000"/>
            <a:ext cx="3905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1172C"/>
                </a:solidFill>
                <a:latin typeface="Arial"/>
                <a:ea typeface="Arial"/>
                <a:cs typeface="Arial"/>
              </a:defRPr>
            </a:pPr>
            <a:r>
              <a:rPr sz="1875" b="1">
                <a:solidFill>
                  <a:srgbClr val="11172C"/>
                </a:solidFill>
                <a:latin typeface="Arial"/>
                <a:ea typeface="Arial"/>
                <a:cs typeface="Arial"/>
              </a:rPr>
              <a:t>See the new look</a:t>
            </a:r>
          </a:p>
        </p:txBody>
      </p:sp>
      <p:sp>
        <p:nvSpPr>
          <p:cNvPr id="9" name="">
            <a:extLst xmlns:a="http://schemas.openxmlformats.org/drawingml/2006/main">
              <a:ext uri="{FF2B5EF4-FFF2-40B4-BE49-F238E27FC236}">
                <a16:creationId xmlns:a16="http://schemas.microsoft.com/office/drawing/2014/main" id="{4CCF6B33-44B5-407A-8AFC-F3173F155557}"/>
              </a:ext>
            </a:extLst>
          </p:cNvPr>
          <p:cNvSpPr>
            <a:spLocks xmlns:a="http://schemas.openxmlformats.org/drawingml/2006/main" noGrp="1"/>
          </p:cNvSpPr>
          <p:nvPr/>
        </p:nvSpPr>
        <p:spPr>
          <a:xfrm xmlns:a="http://schemas.openxmlformats.org/drawingml/2006/main">
            <a:off x="7715250" y="5419725"/>
            <a:ext cx="38576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86079"/>
                </a:solidFill>
                <a:latin typeface="Arial"/>
                <a:ea typeface="Arial"/>
                <a:cs typeface="Arial"/>
              </a:defRPr>
            </a:pPr>
            <a:r>
              <a:rPr sz="1575" b="0">
                <a:solidFill>
                  <a:srgbClr val="586079"/>
                </a:solidFill>
                <a:latin typeface="Arial"/>
                <a:ea typeface="Arial"/>
                <a:cs typeface="Arial"/>
              </a:rPr>
              <a:t>The screen shows the customer in their chosen dress.</a:t>
            </a:r>
          </a:p>
        </p:txBody>
      </p:sp>
      <p:sp>
        <p:nvSpPr>
          <p:cNvPr id="10" name="">
            <a:extLst xmlns:a="http://schemas.openxmlformats.org/drawingml/2006/main">
              <a:ext uri="{FF2B5EF4-FFF2-40B4-BE49-F238E27FC236}">
                <a16:creationId xmlns:a16="http://schemas.microsoft.com/office/drawing/2014/main" id="{1857A7C0-C261-402A-BBA3-E5C1FE2932FF}"/>
              </a:ext>
            </a:extLst>
          </p:cNvPr>
          <p:cNvSpPr>
            <a:spLocks xmlns:a="http://schemas.openxmlformats.org/drawingml/2006/main" noGrp="1"/>
          </p:cNvSpPr>
          <p:nvPr/>
        </p:nvSpPr>
        <p:spPr>
          <a:xfrm xmlns:a="http://schemas.openxmlformats.org/drawingml/2006/main">
            <a:off x="571500" y="636270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Illustrative concept · Store installation and hardware agreed per deployment</a:t>
            </a:r>
          </a:p>
        </p:txBody>
      </p:sp>
    </p:spTree>
    <p:extLst>
      <p:ext uri="{BB962C8B-B14F-4D97-AF65-F5344CB8AC3E}">
        <p14:creationId xmlns:p14="http://schemas.microsoft.com/office/powerpoint/2010/main" val="2110562171"/>
      </p:ext>
    </p:extLst>
  </p:cSld>
</p:sld>
</file>

<file path=ppt/slides/slide9.xml><?xml version="1.0" encoding="utf-8"?>
<p:sld xmlns:p="http://schemas.openxmlformats.org/presentationml/2006/main">
  <p:cSld>
    <p:bg>
      <p:bgPr>
        <a:solidFill xmlns:a="http://schemas.openxmlformats.org/drawingml/2006/main">
          <a:srgbClr val="EDF1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B440ABF-2EFA-4F82-A053-075389F20357}"/>
              </a:ext>
            </a:extLst>
          </p:cNvPr>
          <p:cNvSpPr>
            <a:spLocks xmlns:a="http://schemas.openxmlformats.org/drawingml/2006/main" noGrp="1"/>
          </p:cNvSpPr>
          <p:nvPr/>
        </p:nvSpPr>
        <p:spPr>
          <a:xfrm xmlns:a="http://schemas.openxmlformats.org/drawingml/2006/main">
            <a:off x="571500" y="609600"/>
            <a:ext cx="10953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1172C"/>
                </a:solidFill>
                <a:latin typeface="Arial"/>
                <a:ea typeface="Arial"/>
                <a:cs typeface="Arial"/>
              </a:defRPr>
            </a:pPr>
            <a:r>
              <a:rPr sz="4050" b="0">
                <a:solidFill>
                  <a:srgbClr val="11172C"/>
                </a:solidFill>
                <a:latin typeface="Arial"/>
                <a:ea typeface="Arial"/>
                <a:cs typeface="Arial"/>
              </a:rPr>
              <a:t>Choose the moment that matters.</a:t>
            </a:r>
          </a:p>
        </p:txBody>
      </p:sp>
      <p:sp>
        <p:nvSpPr>
          <p:cNvPr id="2" name="">
            <a:extLst xmlns:a="http://schemas.openxmlformats.org/drawingml/2006/main">
              <a:ext uri="{FF2B5EF4-FFF2-40B4-BE49-F238E27FC236}">
                <a16:creationId xmlns:a16="http://schemas.microsoft.com/office/drawing/2014/main" id="{6D8C138E-D373-4D72-9813-CFBFFB16224B}"/>
              </a:ext>
            </a:extLst>
          </p:cNvPr>
          <p:cNvSpPr>
            <a:spLocks xmlns:a="http://schemas.openxmlformats.org/drawingml/2006/main" noGrp="1"/>
          </p:cNvSpPr>
          <p:nvPr/>
        </p:nvSpPr>
        <p:spPr>
          <a:xfrm xmlns:a="http://schemas.openxmlformats.org/drawingml/2006/main">
            <a:off x="590550" y="2143125"/>
            <a:ext cx="10191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86079"/>
                </a:solidFill>
                <a:latin typeface="Arial"/>
                <a:ea typeface="Arial"/>
                <a:cs typeface="Arial"/>
              </a:defRPr>
            </a:pPr>
            <a:r>
              <a:rPr sz="1875" b="0">
                <a:solidFill>
                  <a:srgbClr val="586079"/>
                </a:solidFill>
                <a:latin typeface="Arial"/>
                <a:ea typeface="Arial"/>
                <a:cs typeface="Arial"/>
              </a:rPr>
              <a:t>Three focused ways to introduce MyTryOnStudio.</a:t>
            </a:r>
          </a:p>
        </p:txBody>
      </p:sp>
      <p:sp>
        <p:nvSpPr>
          <p:cNvPr id="3" name="">
            <a:extLst xmlns:a="http://schemas.openxmlformats.org/drawingml/2006/main">
              <a:ext uri="{FF2B5EF4-FFF2-40B4-BE49-F238E27FC236}">
                <a16:creationId xmlns:a16="http://schemas.microsoft.com/office/drawing/2014/main" id="{E8577235-E466-4133-B9DD-3F44590263CA}"/>
              </a:ext>
            </a:extLst>
          </p:cNvPr>
          <p:cNvSpPr>
            <a:spLocks xmlns:a="http://schemas.openxmlformats.org/drawingml/2006/main" noGrp="1"/>
          </p:cNvSpPr>
          <p:nvPr/>
        </p:nvSpPr>
        <p:spPr>
          <a:xfrm xmlns:a="http://schemas.openxmlformats.org/drawingml/2006/main">
            <a:off x="571500" y="3143250"/>
            <a:ext cx="3286125"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FF99D27-DC99-4026-BB89-B3BC19B64F14}"/>
              </a:ext>
            </a:extLst>
          </p:cNvPr>
          <p:cNvSpPr>
            <a:spLocks xmlns:a="http://schemas.openxmlformats.org/drawingml/2006/main" noGrp="1"/>
          </p:cNvSpPr>
          <p:nvPr/>
        </p:nvSpPr>
        <p:spPr>
          <a:xfrm xmlns:a="http://schemas.openxmlformats.org/drawingml/2006/main">
            <a:off x="57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4AFF"/>
                </a:solidFill>
                <a:latin typeface="Arial"/>
                <a:ea typeface="Arial"/>
                <a:cs typeface="Arial"/>
              </a:defRPr>
            </a:pPr>
            <a:r>
              <a:rPr sz="1350" b="0">
                <a:solidFill>
                  <a:srgbClr val="244AFF"/>
                </a:solidFill>
                <a:latin typeface="Arial"/>
                <a:ea typeface="Arial"/>
                <a:cs typeface="Arial"/>
              </a:rPr>
              <a:t>Occasion wear</a:t>
            </a:r>
          </a:p>
        </p:txBody>
      </p:sp>
      <p:sp>
        <p:nvSpPr>
          <p:cNvPr id="5" name="">
            <a:extLst xmlns:a="http://schemas.openxmlformats.org/drawingml/2006/main">
              <a:ext uri="{FF2B5EF4-FFF2-40B4-BE49-F238E27FC236}">
                <a16:creationId xmlns:a16="http://schemas.microsoft.com/office/drawing/2014/main" id="{F31CD717-C1A5-4EAC-8AAD-D789F1967CFB}"/>
              </a:ext>
            </a:extLst>
          </p:cNvPr>
          <p:cNvSpPr>
            <a:spLocks xmlns:a="http://schemas.openxmlformats.org/drawingml/2006/main" noGrp="1"/>
          </p:cNvSpPr>
          <p:nvPr/>
        </p:nvSpPr>
        <p:spPr>
          <a:xfrm xmlns:a="http://schemas.openxmlformats.org/drawingml/2006/main">
            <a:off x="57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72C"/>
                </a:solidFill>
                <a:latin typeface="Arial"/>
                <a:ea typeface="Arial"/>
                <a:cs typeface="Arial"/>
              </a:defRPr>
            </a:pPr>
            <a:r>
              <a:rPr sz="2250" b="0">
                <a:solidFill>
                  <a:srgbClr val="11172C"/>
                </a:solidFill>
                <a:latin typeface="Arial"/>
                <a:ea typeface="Arial"/>
                <a:cs typeface="Arial"/>
              </a:rPr>
              <a:t>Picture the celebration</a:t>
            </a:r>
          </a:p>
        </p:txBody>
      </p:sp>
      <p:sp>
        <p:nvSpPr>
          <p:cNvPr id="6" name="">
            <a:extLst xmlns:a="http://schemas.openxmlformats.org/drawingml/2006/main">
              <a:ext uri="{FF2B5EF4-FFF2-40B4-BE49-F238E27FC236}">
                <a16:creationId xmlns:a16="http://schemas.microsoft.com/office/drawing/2014/main" id="{22B07C38-02E7-42D8-99FC-1704401C7C27}"/>
              </a:ext>
            </a:extLst>
          </p:cNvPr>
          <p:cNvSpPr>
            <a:spLocks xmlns:a="http://schemas.openxmlformats.org/drawingml/2006/main" noGrp="1"/>
          </p:cNvSpPr>
          <p:nvPr/>
        </p:nvSpPr>
        <p:spPr>
          <a:xfrm xmlns:a="http://schemas.openxmlformats.org/drawingml/2006/main">
            <a:off x="57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Explore wedding, festival, and special-event pieces in a personal way.</a:t>
            </a:r>
          </a:p>
        </p:txBody>
      </p:sp>
      <p:sp>
        <p:nvSpPr>
          <p:cNvPr id="7" name="">
            <a:extLst xmlns:a="http://schemas.openxmlformats.org/drawingml/2006/main">
              <a:ext uri="{FF2B5EF4-FFF2-40B4-BE49-F238E27FC236}">
                <a16:creationId xmlns:a16="http://schemas.microsoft.com/office/drawing/2014/main" id="{37B0EFB5-3569-42B8-A235-ACBF234B5AC3}"/>
              </a:ext>
            </a:extLst>
          </p:cNvPr>
          <p:cNvSpPr>
            <a:spLocks xmlns:a="http://schemas.openxmlformats.org/drawingml/2006/main" noGrp="1"/>
          </p:cNvSpPr>
          <p:nvPr/>
        </p:nvSpPr>
        <p:spPr>
          <a:xfrm xmlns:a="http://schemas.openxmlformats.org/drawingml/2006/main">
            <a:off x="4381500" y="3143250"/>
            <a:ext cx="3286125"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9C30FFE-1C9A-4AB6-B4AA-A161AF987628}"/>
              </a:ext>
            </a:extLst>
          </p:cNvPr>
          <p:cNvSpPr>
            <a:spLocks xmlns:a="http://schemas.openxmlformats.org/drawingml/2006/main" noGrp="1"/>
          </p:cNvSpPr>
          <p:nvPr/>
        </p:nvSpPr>
        <p:spPr>
          <a:xfrm xmlns:a="http://schemas.openxmlformats.org/drawingml/2006/main">
            <a:off x="438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4AFF"/>
                </a:solidFill>
                <a:latin typeface="Arial"/>
                <a:ea typeface="Arial"/>
                <a:cs typeface="Arial"/>
              </a:defRPr>
            </a:pPr>
            <a:r>
              <a:rPr sz="1350" b="0">
                <a:solidFill>
                  <a:srgbClr val="244AFF"/>
                </a:solidFill>
                <a:latin typeface="Arial"/>
                <a:ea typeface="Arial"/>
                <a:cs typeface="Arial"/>
              </a:rPr>
              <a:t>Couples collections</a:t>
            </a:r>
          </a:p>
        </p:txBody>
      </p:sp>
      <p:sp>
        <p:nvSpPr>
          <p:cNvPr id="9" name="">
            <a:extLst xmlns:a="http://schemas.openxmlformats.org/drawingml/2006/main">
              <a:ext uri="{FF2B5EF4-FFF2-40B4-BE49-F238E27FC236}">
                <a16:creationId xmlns:a16="http://schemas.microsoft.com/office/drawing/2014/main" id="{DBBD26E4-9FE4-46CB-9D59-76915F0B0B0C}"/>
              </a:ext>
            </a:extLst>
          </p:cNvPr>
          <p:cNvSpPr>
            <a:spLocks xmlns:a="http://schemas.openxmlformats.org/drawingml/2006/main" noGrp="1"/>
          </p:cNvSpPr>
          <p:nvPr/>
        </p:nvSpPr>
        <p:spPr>
          <a:xfrm xmlns:a="http://schemas.openxmlformats.org/drawingml/2006/main">
            <a:off x="438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72C"/>
                </a:solidFill>
                <a:latin typeface="Arial"/>
                <a:ea typeface="Arial"/>
                <a:cs typeface="Arial"/>
              </a:defRPr>
            </a:pPr>
            <a:r>
              <a:rPr sz="2250" b="0">
                <a:solidFill>
                  <a:srgbClr val="11172C"/>
                </a:solidFill>
                <a:latin typeface="Arial"/>
                <a:ea typeface="Arial"/>
                <a:cs typeface="Arial"/>
              </a:rPr>
              <a:t>Find a shared style</a:t>
            </a:r>
          </a:p>
        </p:txBody>
      </p:sp>
      <p:sp>
        <p:nvSpPr>
          <p:cNvPr id="10" name="">
            <a:extLst xmlns:a="http://schemas.openxmlformats.org/drawingml/2006/main">
              <a:ext uri="{FF2B5EF4-FFF2-40B4-BE49-F238E27FC236}">
                <a16:creationId xmlns:a16="http://schemas.microsoft.com/office/drawing/2014/main" id="{D0AC6B2D-6A2B-4EEB-AB08-E2E1DC0F2E36}"/>
              </a:ext>
            </a:extLst>
          </p:cNvPr>
          <p:cNvSpPr>
            <a:spLocks xmlns:a="http://schemas.openxmlformats.org/drawingml/2006/main" noGrp="1"/>
          </p:cNvSpPr>
          <p:nvPr/>
        </p:nvSpPr>
        <p:spPr>
          <a:xfrm xmlns:a="http://schemas.openxmlformats.org/drawingml/2006/main">
            <a:off x="438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Bring complementary outfit choices into one creative composition.</a:t>
            </a:r>
          </a:p>
        </p:txBody>
      </p:sp>
      <p:sp>
        <p:nvSpPr>
          <p:cNvPr id="11" name="">
            <a:extLst xmlns:a="http://schemas.openxmlformats.org/drawingml/2006/main">
              <a:ext uri="{FF2B5EF4-FFF2-40B4-BE49-F238E27FC236}">
                <a16:creationId xmlns:a16="http://schemas.microsoft.com/office/drawing/2014/main" id="{95CE1A8B-264A-4016-9F77-5E393D396E27}"/>
              </a:ext>
            </a:extLst>
          </p:cNvPr>
          <p:cNvSpPr>
            <a:spLocks xmlns:a="http://schemas.openxmlformats.org/drawingml/2006/main" noGrp="1"/>
          </p:cNvSpPr>
          <p:nvPr/>
        </p:nvSpPr>
        <p:spPr>
          <a:xfrm xmlns:a="http://schemas.openxmlformats.org/drawingml/2006/main">
            <a:off x="8191500" y="3143250"/>
            <a:ext cx="3286125" cy="19050"/>
          </a:xfrm>
          <a:prstGeom xmlns:a="http://schemas.openxmlformats.org/drawingml/2006/main" prst="rect">
            <a:avLst/>
          </a:prstGeom>
          <a:solidFill xmlns:a="http://schemas.openxmlformats.org/drawingml/2006/main">
            <a:srgbClr val="D9DEF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671163B-85C1-4CF6-8D33-CBEB17AF1932}"/>
              </a:ext>
            </a:extLst>
          </p:cNvPr>
          <p:cNvSpPr>
            <a:spLocks xmlns:a="http://schemas.openxmlformats.org/drawingml/2006/main" noGrp="1"/>
          </p:cNvSpPr>
          <p:nvPr/>
        </p:nvSpPr>
        <p:spPr>
          <a:xfrm xmlns:a="http://schemas.openxmlformats.org/drawingml/2006/main">
            <a:off x="819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4AFF"/>
                </a:solidFill>
                <a:latin typeface="Arial"/>
                <a:ea typeface="Arial"/>
                <a:cs typeface="Arial"/>
              </a:defRPr>
            </a:pPr>
            <a:r>
              <a:rPr sz="1350" b="0">
                <a:solidFill>
                  <a:srgbClr val="244AFF"/>
                </a:solidFill>
                <a:latin typeface="Arial"/>
                <a:ea typeface="Arial"/>
                <a:cs typeface="Arial"/>
              </a:rPr>
              <a:t>Everyday discovery</a:t>
            </a:r>
          </a:p>
        </p:txBody>
      </p:sp>
      <p:sp>
        <p:nvSpPr>
          <p:cNvPr id="13" name="">
            <a:extLst xmlns:a="http://schemas.openxmlformats.org/drawingml/2006/main">
              <a:ext uri="{FF2B5EF4-FFF2-40B4-BE49-F238E27FC236}">
                <a16:creationId xmlns:a16="http://schemas.microsoft.com/office/drawing/2014/main" id="{7A974CFB-6B92-45D0-AB54-C4E255414E51}"/>
              </a:ext>
            </a:extLst>
          </p:cNvPr>
          <p:cNvSpPr>
            <a:spLocks xmlns:a="http://schemas.openxmlformats.org/drawingml/2006/main" noGrp="1"/>
          </p:cNvSpPr>
          <p:nvPr/>
        </p:nvSpPr>
        <p:spPr>
          <a:xfrm xmlns:a="http://schemas.openxmlformats.org/drawingml/2006/main">
            <a:off x="819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72C"/>
                </a:solidFill>
                <a:latin typeface="Arial"/>
                <a:ea typeface="Arial"/>
                <a:cs typeface="Arial"/>
              </a:defRPr>
            </a:pPr>
            <a:r>
              <a:rPr sz="2250" b="0">
                <a:solidFill>
                  <a:srgbClr val="11172C"/>
                </a:solidFill>
                <a:latin typeface="Arial"/>
                <a:ea typeface="Arial"/>
                <a:cs typeface="Arial"/>
              </a:rPr>
              <a:t>Discover a favourite</a:t>
            </a:r>
          </a:p>
        </p:txBody>
      </p:sp>
      <p:sp>
        <p:nvSpPr>
          <p:cNvPr id="14" name="">
            <a:extLst xmlns:a="http://schemas.openxmlformats.org/drawingml/2006/main">
              <a:ext uri="{FF2B5EF4-FFF2-40B4-BE49-F238E27FC236}">
                <a16:creationId xmlns:a16="http://schemas.microsoft.com/office/drawing/2014/main" id="{DC0368E1-0D8B-4E8E-825B-87354F7948B3}"/>
              </a:ext>
            </a:extLst>
          </p:cNvPr>
          <p:cNvSpPr>
            <a:spLocks xmlns:a="http://schemas.openxmlformats.org/drawingml/2006/main" noGrp="1"/>
          </p:cNvSpPr>
          <p:nvPr/>
        </p:nvSpPr>
        <p:spPr>
          <a:xfrm xmlns:a="http://schemas.openxmlformats.org/drawingml/2006/main">
            <a:off x="819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Turn catalog browsing into a repeatable journey of exploration.</a:t>
            </a:r>
          </a:p>
        </p:txBody>
      </p:sp>
      <p:sp>
        <p:nvSpPr>
          <p:cNvPr id="15" name="">
            <a:extLst xmlns:a="http://schemas.openxmlformats.org/drawingml/2006/main">
              <a:ext uri="{FF2B5EF4-FFF2-40B4-BE49-F238E27FC236}">
                <a16:creationId xmlns:a16="http://schemas.microsoft.com/office/drawing/2014/main" id="{E786E0E6-A111-498F-AB15-B33A782F1730}"/>
              </a:ext>
            </a:extLst>
          </p:cNvPr>
          <p:cNvSpPr>
            <a:spLocks xmlns:a="http://schemas.openxmlformats.org/drawingml/2006/main" noGrp="1"/>
          </p:cNvSpPr>
          <p:nvPr/>
        </p:nvSpPr>
        <p:spPr>
          <a:xfrm xmlns:a="http://schemas.openxmlformats.org/drawingml/2006/main">
            <a:off x="571500" y="6286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MyTryOnStudio</a:t>
            </a:r>
          </a:p>
        </p:txBody>
      </p:sp>
      <p:sp>
        <p:nvSpPr>
          <p:cNvPr id="16" name="">
            <a:extLst xmlns:a="http://schemas.openxmlformats.org/drawingml/2006/main">
              <a:ext uri="{FF2B5EF4-FFF2-40B4-BE49-F238E27FC236}">
                <a16:creationId xmlns:a16="http://schemas.microsoft.com/office/drawing/2014/main" id="{48C9BCE1-1A2C-4B8B-A7A1-75C5B01257AC}"/>
              </a:ext>
            </a:extLst>
          </p:cNvPr>
          <p:cNvSpPr>
            <a:spLocks xmlns:a="http://schemas.openxmlformats.org/drawingml/2006/main" noGrp="1"/>
          </p:cNvSpPr>
          <p:nvPr/>
        </p:nvSpPr>
        <p:spPr>
          <a:xfrm xmlns:a="http://schemas.openxmlformats.org/drawingml/2006/main">
            <a:off x="11144250" y="6286500"/>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09</a:t>
            </a:r>
          </a:p>
        </p:txBody>
      </p:sp>
    </p:spTree>
    <p:extLst>
      <p:ext uri="{BB962C8B-B14F-4D97-AF65-F5344CB8AC3E}">
        <p14:creationId xmlns:p14="http://schemas.microsoft.com/office/powerpoint/2010/main" val="37238242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61C3896-5983-4140-B887-F4402C0C2D56}"/>
              </a:ext>
            </a:extLst>
          </p:cNvPr>
          <p:cNvSpPr>
            <a:spLocks xmlns:a="http://schemas.openxmlformats.org/drawingml/2006/main" noGrp="1"/>
          </p:cNvSpPr>
          <p:nvPr/>
        </p:nvSpPr>
        <p:spPr>
          <a:xfrm xmlns:a="http://schemas.openxmlformats.org/drawingml/2006/main">
            <a:off x="571500" y="609600"/>
            <a:ext cx="10953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1172C"/>
                </a:solidFill>
                <a:latin typeface="Arial"/>
                <a:ea typeface="Arial"/>
                <a:cs typeface="Arial"/>
              </a:defRPr>
            </a:pPr>
            <a:r>
              <a:rPr sz="4050" b="0">
                <a:solidFill>
                  <a:srgbClr val="11172C"/>
                </a:solidFill>
                <a:latin typeface="Arial"/>
                <a:ea typeface="Arial"/>
                <a:cs typeface="Arial"/>
              </a:rPr>
              <a:t>Start focused. Learn from real shoppers.</a:t>
            </a:r>
          </a:p>
        </p:txBody>
      </p:sp>
      <p:sp>
        <p:nvSpPr>
          <p:cNvPr id="2" name="">
            <a:extLst xmlns:a="http://schemas.openxmlformats.org/drawingml/2006/main">
              <a:ext uri="{FF2B5EF4-FFF2-40B4-BE49-F238E27FC236}">
                <a16:creationId xmlns:a16="http://schemas.microsoft.com/office/drawing/2014/main" id="{15BE6F05-F647-4AA2-99EC-912EE268EC1A}"/>
              </a:ext>
            </a:extLst>
          </p:cNvPr>
          <p:cNvSpPr>
            <a:spLocks xmlns:a="http://schemas.openxmlformats.org/drawingml/2006/main" noGrp="1"/>
          </p:cNvSpPr>
          <p:nvPr/>
        </p:nvSpPr>
        <p:spPr>
          <a:xfrm xmlns:a="http://schemas.openxmlformats.org/drawingml/2006/main">
            <a:off x="590550" y="2143125"/>
            <a:ext cx="10191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86079"/>
                </a:solidFill>
                <a:latin typeface="Arial"/>
                <a:ea typeface="Arial"/>
                <a:cs typeface="Arial"/>
              </a:defRPr>
            </a:pPr>
            <a:r>
              <a:rPr sz="1875" b="0">
                <a:solidFill>
                  <a:srgbClr val="586079"/>
                </a:solidFill>
                <a:latin typeface="Arial"/>
                <a:ea typeface="Arial"/>
                <a:cs typeface="Arial"/>
              </a:rPr>
              <a:t>A proposed pilot—not a promised performance uplift.</a:t>
            </a:r>
          </a:p>
        </p:txBody>
      </p:sp>
      <p:sp>
        <p:nvSpPr>
          <p:cNvPr id="3" name="">
            <a:extLst xmlns:a="http://schemas.openxmlformats.org/drawingml/2006/main">
              <a:ext uri="{FF2B5EF4-FFF2-40B4-BE49-F238E27FC236}">
                <a16:creationId xmlns:a16="http://schemas.microsoft.com/office/drawing/2014/main" id="{D7D44B19-2E0E-4D9A-A34A-B4E85B49CB06}"/>
              </a:ext>
            </a:extLst>
          </p:cNvPr>
          <p:cNvSpPr>
            <a:spLocks xmlns:a="http://schemas.openxmlformats.org/drawingml/2006/main" noGrp="1"/>
          </p:cNvSpPr>
          <p:nvPr/>
        </p:nvSpPr>
        <p:spPr>
          <a:xfrm xmlns:a="http://schemas.openxmlformats.org/drawingml/2006/main">
            <a:off x="571500" y="3190875"/>
            <a:ext cx="2381250" cy="28575"/>
          </a:xfrm>
          <a:prstGeom xmlns:a="http://schemas.openxmlformats.org/drawingml/2006/main" prst="rect">
            <a:avLst/>
          </a:prstGeom>
          <a:solidFill xmlns:a="http://schemas.openxmlformats.org/drawingml/2006/main">
            <a:srgbClr val="244AF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2CA95A5-6533-49CD-B68C-A199AC1AB3C2}"/>
              </a:ext>
            </a:extLst>
          </p:cNvPr>
          <p:cNvSpPr>
            <a:spLocks xmlns:a="http://schemas.openxmlformats.org/drawingml/2006/main" noGrp="1"/>
          </p:cNvSpPr>
          <p:nvPr/>
        </p:nvSpPr>
        <p:spPr>
          <a:xfrm xmlns:a="http://schemas.openxmlformats.org/drawingml/2006/main">
            <a:off x="571500" y="3524250"/>
            <a:ext cx="2476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244AFF"/>
                </a:solidFill>
                <a:latin typeface="Arial"/>
                <a:ea typeface="Arial"/>
                <a:cs typeface="Arial"/>
              </a:defRPr>
            </a:pPr>
            <a:r>
              <a:rPr sz="1875" b="0">
                <a:solidFill>
                  <a:srgbClr val="244AFF"/>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F60A5A83-D121-43AF-8600-8B06521A78B4}"/>
              </a:ext>
            </a:extLst>
          </p:cNvPr>
          <p:cNvSpPr>
            <a:spLocks xmlns:a="http://schemas.openxmlformats.org/drawingml/2006/main" noGrp="1"/>
          </p:cNvSpPr>
          <p:nvPr/>
        </p:nvSpPr>
        <p:spPr>
          <a:xfrm xmlns:a="http://schemas.openxmlformats.org/drawingml/2006/main">
            <a:off x="571500" y="4105275"/>
            <a:ext cx="2524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1172C"/>
                </a:solidFill>
                <a:latin typeface="Arial"/>
                <a:ea typeface="Arial"/>
                <a:cs typeface="Arial"/>
              </a:defRPr>
            </a:pPr>
            <a:r>
              <a:rPr sz="2400" b="0">
                <a:solidFill>
                  <a:srgbClr val="11172C"/>
                </a:solidFill>
                <a:latin typeface="Arial"/>
                <a:ea typeface="Arial"/>
                <a:cs typeface="Arial"/>
              </a:rPr>
              <a:t>Curate</a:t>
            </a:r>
          </a:p>
        </p:txBody>
      </p:sp>
      <p:sp>
        <p:nvSpPr>
          <p:cNvPr id="6" name="">
            <a:extLst xmlns:a="http://schemas.openxmlformats.org/drawingml/2006/main">
              <a:ext uri="{FF2B5EF4-FFF2-40B4-BE49-F238E27FC236}">
                <a16:creationId xmlns:a16="http://schemas.microsoft.com/office/drawing/2014/main" id="{25E6516E-4BBC-4C10-8988-DD65153B74D2}"/>
              </a:ext>
            </a:extLst>
          </p:cNvPr>
          <p:cNvSpPr>
            <a:spLocks xmlns:a="http://schemas.openxmlformats.org/drawingml/2006/main" noGrp="1"/>
          </p:cNvSpPr>
          <p:nvPr/>
        </p:nvSpPr>
        <p:spPr>
          <a:xfrm xmlns:a="http://schemas.openxmlformats.org/drawingml/2006/main">
            <a:off x="571500" y="4857750"/>
            <a:ext cx="233362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Choose a small collection and representative shopper photos.</a:t>
            </a:r>
          </a:p>
        </p:txBody>
      </p:sp>
      <p:sp>
        <p:nvSpPr>
          <p:cNvPr id="7" name="">
            <a:extLst xmlns:a="http://schemas.openxmlformats.org/drawingml/2006/main">
              <a:ext uri="{FF2B5EF4-FFF2-40B4-BE49-F238E27FC236}">
                <a16:creationId xmlns:a16="http://schemas.microsoft.com/office/drawing/2014/main" id="{00478990-AC96-415B-A9A3-F622FAC8273D}"/>
              </a:ext>
            </a:extLst>
          </p:cNvPr>
          <p:cNvSpPr>
            <a:spLocks xmlns:a="http://schemas.openxmlformats.org/drawingml/2006/main" noGrp="1"/>
          </p:cNvSpPr>
          <p:nvPr/>
        </p:nvSpPr>
        <p:spPr>
          <a:xfrm xmlns:a="http://schemas.openxmlformats.org/drawingml/2006/main">
            <a:off x="3429000" y="3190875"/>
            <a:ext cx="2381250" cy="28575"/>
          </a:xfrm>
          <a:prstGeom xmlns:a="http://schemas.openxmlformats.org/drawingml/2006/main" prst="rect">
            <a:avLst/>
          </a:prstGeom>
          <a:solidFill xmlns:a="http://schemas.openxmlformats.org/drawingml/2006/main">
            <a:srgbClr val="244AF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965CB92-3FAB-4242-A224-2DC1EA59915F}"/>
              </a:ext>
            </a:extLst>
          </p:cNvPr>
          <p:cNvSpPr>
            <a:spLocks xmlns:a="http://schemas.openxmlformats.org/drawingml/2006/main" noGrp="1"/>
          </p:cNvSpPr>
          <p:nvPr/>
        </p:nvSpPr>
        <p:spPr>
          <a:xfrm xmlns:a="http://schemas.openxmlformats.org/drawingml/2006/main">
            <a:off x="3429000" y="3524250"/>
            <a:ext cx="2476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244AFF"/>
                </a:solidFill>
                <a:latin typeface="Arial"/>
                <a:ea typeface="Arial"/>
                <a:cs typeface="Arial"/>
              </a:defRPr>
            </a:pPr>
            <a:r>
              <a:rPr sz="1875" b="0">
                <a:solidFill>
                  <a:srgbClr val="244AFF"/>
                </a:solidFill>
                <a:latin typeface="Arial"/>
                <a:ea typeface="Arial"/>
                <a:cs typeface="Arial"/>
              </a:rPr>
              <a:t>02</a:t>
            </a:r>
          </a:p>
        </p:txBody>
      </p:sp>
      <p:sp>
        <p:nvSpPr>
          <p:cNvPr id="9" name="">
            <a:extLst xmlns:a="http://schemas.openxmlformats.org/drawingml/2006/main">
              <a:ext uri="{FF2B5EF4-FFF2-40B4-BE49-F238E27FC236}">
                <a16:creationId xmlns:a16="http://schemas.microsoft.com/office/drawing/2014/main" id="{FE4A339B-F282-4B7E-8D65-1D8BC6A23621}"/>
              </a:ext>
            </a:extLst>
          </p:cNvPr>
          <p:cNvSpPr>
            <a:spLocks xmlns:a="http://schemas.openxmlformats.org/drawingml/2006/main" noGrp="1"/>
          </p:cNvSpPr>
          <p:nvPr/>
        </p:nvSpPr>
        <p:spPr>
          <a:xfrm xmlns:a="http://schemas.openxmlformats.org/drawingml/2006/main">
            <a:off x="3429000" y="4105275"/>
            <a:ext cx="2524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1172C"/>
                </a:solidFill>
                <a:latin typeface="Arial"/>
                <a:ea typeface="Arial"/>
                <a:cs typeface="Arial"/>
              </a:defRPr>
            </a:pPr>
            <a:r>
              <a:rPr sz="2400" b="0">
                <a:solidFill>
                  <a:srgbClr val="11172C"/>
                </a:solidFill>
                <a:latin typeface="Arial"/>
                <a:ea typeface="Arial"/>
                <a:cs typeface="Arial"/>
              </a:rPr>
              <a:t>Experience</a:t>
            </a:r>
          </a:p>
        </p:txBody>
      </p:sp>
      <p:sp>
        <p:nvSpPr>
          <p:cNvPr id="10" name="">
            <a:extLst xmlns:a="http://schemas.openxmlformats.org/drawingml/2006/main">
              <a:ext uri="{FF2B5EF4-FFF2-40B4-BE49-F238E27FC236}">
                <a16:creationId xmlns:a16="http://schemas.microsoft.com/office/drawing/2014/main" id="{63174E73-C30F-40CE-BE41-986510C33124}"/>
              </a:ext>
            </a:extLst>
          </p:cNvPr>
          <p:cNvSpPr>
            <a:spLocks xmlns:a="http://schemas.openxmlformats.org/drawingml/2006/main" noGrp="1"/>
          </p:cNvSpPr>
          <p:nvPr/>
        </p:nvSpPr>
        <p:spPr>
          <a:xfrm xmlns:a="http://schemas.openxmlformats.org/drawingml/2006/main">
            <a:off x="3429000" y="4857750"/>
            <a:ext cx="233362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Walk through personal try-on, couples, poses, and downloads.</a:t>
            </a:r>
          </a:p>
        </p:txBody>
      </p:sp>
      <p:sp>
        <p:nvSpPr>
          <p:cNvPr id="11" name="">
            <a:extLst xmlns:a="http://schemas.openxmlformats.org/drawingml/2006/main">
              <a:ext uri="{FF2B5EF4-FFF2-40B4-BE49-F238E27FC236}">
                <a16:creationId xmlns:a16="http://schemas.microsoft.com/office/drawing/2014/main" id="{2F49A5CE-C8D7-4D5A-B79D-8ABE5D510A4F}"/>
              </a:ext>
            </a:extLst>
          </p:cNvPr>
          <p:cNvSpPr>
            <a:spLocks xmlns:a="http://schemas.openxmlformats.org/drawingml/2006/main" noGrp="1"/>
          </p:cNvSpPr>
          <p:nvPr/>
        </p:nvSpPr>
        <p:spPr>
          <a:xfrm xmlns:a="http://schemas.openxmlformats.org/drawingml/2006/main">
            <a:off x="6286500" y="3190875"/>
            <a:ext cx="2381250" cy="28575"/>
          </a:xfrm>
          <a:prstGeom xmlns:a="http://schemas.openxmlformats.org/drawingml/2006/main" prst="rect">
            <a:avLst/>
          </a:prstGeom>
          <a:solidFill xmlns:a="http://schemas.openxmlformats.org/drawingml/2006/main">
            <a:srgbClr val="244AFF"/>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351CA84-054F-4AFA-89DB-3DB8EB7A740C}"/>
              </a:ext>
            </a:extLst>
          </p:cNvPr>
          <p:cNvSpPr>
            <a:spLocks xmlns:a="http://schemas.openxmlformats.org/drawingml/2006/main" noGrp="1"/>
          </p:cNvSpPr>
          <p:nvPr/>
        </p:nvSpPr>
        <p:spPr>
          <a:xfrm xmlns:a="http://schemas.openxmlformats.org/drawingml/2006/main">
            <a:off x="6286500" y="3524250"/>
            <a:ext cx="2476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244AFF"/>
                </a:solidFill>
                <a:latin typeface="Arial"/>
                <a:ea typeface="Arial"/>
                <a:cs typeface="Arial"/>
              </a:defRPr>
            </a:pPr>
            <a:r>
              <a:rPr sz="1875" b="0">
                <a:solidFill>
                  <a:srgbClr val="244AFF"/>
                </a:solidFill>
                <a:latin typeface="Arial"/>
                <a:ea typeface="Arial"/>
                <a:cs typeface="Arial"/>
              </a:rPr>
              <a:t>03</a:t>
            </a:r>
          </a:p>
        </p:txBody>
      </p:sp>
      <p:sp>
        <p:nvSpPr>
          <p:cNvPr id="13" name="">
            <a:extLst xmlns:a="http://schemas.openxmlformats.org/drawingml/2006/main">
              <a:ext uri="{FF2B5EF4-FFF2-40B4-BE49-F238E27FC236}">
                <a16:creationId xmlns:a16="http://schemas.microsoft.com/office/drawing/2014/main" id="{D672C248-EF2A-48F0-9CEE-F933C6CFCE35}"/>
              </a:ext>
            </a:extLst>
          </p:cNvPr>
          <p:cNvSpPr>
            <a:spLocks xmlns:a="http://schemas.openxmlformats.org/drawingml/2006/main" noGrp="1"/>
          </p:cNvSpPr>
          <p:nvPr/>
        </p:nvSpPr>
        <p:spPr>
          <a:xfrm xmlns:a="http://schemas.openxmlformats.org/drawingml/2006/main">
            <a:off x="6286500" y="4105275"/>
            <a:ext cx="2524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1172C"/>
                </a:solidFill>
                <a:latin typeface="Arial"/>
                <a:ea typeface="Arial"/>
                <a:cs typeface="Arial"/>
              </a:defRPr>
            </a:pPr>
            <a:r>
              <a:rPr sz="2400" b="0">
                <a:solidFill>
                  <a:srgbClr val="11172C"/>
                </a:solidFill>
                <a:latin typeface="Arial"/>
                <a:ea typeface="Arial"/>
                <a:cs typeface="Arial"/>
              </a:rPr>
              <a:t>Evaluate</a:t>
            </a:r>
          </a:p>
        </p:txBody>
      </p:sp>
      <p:sp>
        <p:nvSpPr>
          <p:cNvPr id="14" name="">
            <a:extLst xmlns:a="http://schemas.openxmlformats.org/drawingml/2006/main">
              <a:ext uri="{FF2B5EF4-FFF2-40B4-BE49-F238E27FC236}">
                <a16:creationId xmlns:a16="http://schemas.microsoft.com/office/drawing/2014/main" id="{3FB1D264-EA8C-45E8-BD54-2DB22D0EC900}"/>
              </a:ext>
            </a:extLst>
          </p:cNvPr>
          <p:cNvSpPr>
            <a:spLocks xmlns:a="http://schemas.openxmlformats.org/drawingml/2006/main" noGrp="1"/>
          </p:cNvSpPr>
          <p:nvPr/>
        </p:nvSpPr>
        <p:spPr>
          <a:xfrm xmlns:a="http://schemas.openxmlformats.org/drawingml/2006/main">
            <a:off x="6286500" y="4857750"/>
            <a:ext cx="233362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Review quality, completion, repeat use, and generation cost.</a:t>
            </a:r>
          </a:p>
        </p:txBody>
      </p:sp>
      <p:sp>
        <p:nvSpPr>
          <p:cNvPr id="15" name="">
            <a:extLst xmlns:a="http://schemas.openxmlformats.org/drawingml/2006/main">
              <a:ext uri="{FF2B5EF4-FFF2-40B4-BE49-F238E27FC236}">
                <a16:creationId xmlns:a16="http://schemas.microsoft.com/office/drawing/2014/main" id="{990C0502-537A-4ADB-8156-43930869A0BB}"/>
              </a:ext>
            </a:extLst>
          </p:cNvPr>
          <p:cNvSpPr>
            <a:spLocks xmlns:a="http://schemas.openxmlformats.org/drawingml/2006/main" noGrp="1"/>
          </p:cNvSpPr>
          <p:nvPr/>
        </p:nvSpPr>
        <p:spPr>
          <a:xfrm xmlns:a="http://schemas.openxmlformats.org/drawingml/2006/main">
            <a:off x="9144000" y="3190875"/>
            <a:ext cx="2381250" cy="28575"/>
          </a:xfrm>
          <a:prstGeom xmlns:a="http://schemas.openxmlformats.org/drawingml/2006/main" prst="rect">
            <a:avLst/>
          </a:prstGeom>
          <a:solidFill xmlns:a="http://schemas.openxmlformats.org/drawingml/2006/main">
            <a:srgbClr val="244AF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52015BBC-D60D-4858-855F-CB8689E4FD5A}"/>
              </a:ext>
            </a:extLst>
          </p:cNvPr>
          <p:cNvSpPr>
            <a:spLocks xmlns:a="http://schemas.openxmlformats.org/drawingml/2006/main" noGrp="1"/>
          </p:cNvSpPr>
          <p:nvPr/>
        </p:nvSpPr>
        <p:spPr>
          <a:xfrm xmlns:a="http://schemas.openxmlformats.org/drawingml/2006/main">
            <a:off x="9144000" y="3524250"/>
            <a:ext cx="2476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244AFF"/>
                </a:solidFill>
                <a:latin typeface="Arial"/>
                <a:ea typeface="Arial"/>
                <a:cs typeface="Arial"/>
              </a:defRPr>
            </a:pPr>
            <a:r>
              <a:rPr sz="1875" b="0">
                <a:solidFill>
                  <a:srgbClr val="244AFF"/>
                </a:solidFill>
                <a:latin typeface="Arial"/>
                <a:ea typeface="Arial"/>
                <a:cs typeface="Arial"/>
              </a:rPr>
              <a:t>04</a:t>
            </a:r>
          </a:p>
        </p:txBody>
      </p:sp>
      <p:sp>
        <p:nvSpPr>
          <p:cNvPr id="17" name="">
            <a:extLst xmlns:a="http://schemas.openxmlformats.org/drawingml/2006/main">
              <a:ext uri="{FF2B5EF4-FFF2-40B4-BE49-F238E27FC236}">
                <a16:creationId xmlns:a16="http://schemas.microsoft.com/office/drawing/2014/main" id="{EC4EE5C6-19C2-4985-84F2-AF6F249422CB}"/>
              </a:ext>
            </a:extLst>
          </p:cNvPr>
          <p:cNvSpPr>
            <a:spLocks xmlns:a="http://schemas.openxmlformats.org/drawingml/2006/main" noGrp="1"/>
          </p:cNvSpPr>
          <p:nvPr/>
        </p:nvSpPr>
        <p:spPr>
          <a:xfrm xmlns:a="http://schemas.openxmlformats.org/drawingml/2006/main">
            <a:off x="9144000" y="4105275"/>
            <a:ext cx="2524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1172C"/>
                </a:solidFill>
                <a:latin typeface="Arial"/>
                <a:ea typeface="Arial"/>
                <a:cs typeface="Arial"/>
              </a:defRPr>
            </a:pPr>
            <a:r>
              <a:rPr sz="2400" b="0">
                <a:solidFill>
                  <a:srgbClr val="11172C"/>
                </a:solidFill>
                <a:latin typeface="Arial"/>
                <a:ea typeface="Arial"/>
                <a:cs typeface="Arial"/>
              </a:rPr>
              <a:t>Expand</a:t>
            </a:r>
          </a:p>
        </p:txBody>
      </p:sp>
      <p:sp>
        <p:nvSpPr>
          <p:cNvPr id="18" name="">
            <a:extLst xmlns:a="http://schemas.openxmlformats.org/drawingml/2006/main">
              <a:ext uri="{FF2B5EF4-FFF2-40B4-BE49-F238E27FC236}">
                <a16:creationId xmlns:a16="http://schemas.microsoft.com/office/drawing/2014/main" id="{815A801E-8D10-4A17-9480-840C87C03062}"/>
              </a:ext>
            </a:extLst>
          </p:cNvPr>
          <p:cNvSpPr>
            <a:spLocks xmlns:a="http://schemas.openxmlformats.org/drawingml/2006/main" noGrp="1"/>
          </p:cNvSpPr>
          <p:nvPr/>
        </p:nvSpPr>
        <p:spPr>
          <a:xfrm xmlns:a="http://schemas.openxmlformats.org/drawingml/2006/main">
            <a:off x="9144000" y="4857750"/>
            <a:ext cx="233362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86079"/>
                </a:solidFill>
                <a:latin typeface="Arial"/>
                <a:ea typeface="Arial"/>
                <a:cs typeface="Arial"/>
              </a:defRPr>
            </a:pPr>
            <a:r>
              <a:rPr sz="1725" b="0">
                <a:solidFill>
                  <a:srgbClr val="586079"/>
                </a:solidFill>
                <a:latin typeface="Arial"/>
                <a:ea typeface="Arial"/>
                <a:cs typeface="Arial"/>
              </a:rPr>
              <a:t>Prioritise changes from evidence before a wider rollout.</a:t>
            </a:r>
          </a:p>
        </p:txBody>
      </p:sp>
      <p:sp>
        <p:nvSpPr>
          <p:cNvPr id="19" name="">
            <a:extLst xmlns:a="http://schemas.openxmlformats.org/drawingml/2006/main">
              <a:ext uri="{FF2B5EF4-FFF2-40B4-BE49-F238E27FC236}">
                <a16:creationId xmlns:a16="http://schemas.microsoft.com/office/drawing/2014/main" id="{E1079271-5AF8-432A-B605-B3187CDAC61D}"/>
              </a:ext>
            </a:extLst>
          </p:cNvPr>
          <p:cNvSpPr>
            <a:spLocks xmlns:a="http://schemas.openxmlformats.org/drawingml/2006/main" noGrp="1"/>
          </p:cNvSpPr>
          <p:nvPr/>
        </p:nvSpPr>
        <p:spPr>
          <a:xfrm xmlns:a="http://schemas.openxmlformats.org/drawingml/2006/main">
            <a:off x="571500" y="6286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MyTryOnStudio</a:t>
            </a:r>
          </a:p>
        </p:txBody>
      </p:sp>
      <p:sp>
        <p:nvSpPr>
          <p:cNvPr id="20" name="">
            <a:extLst xmlns:a="http://schemas.openxmlformats.org/drawingml/2006/main">
              <a:ext uri="{FF2B5EF4-FFF2-40B4-BE49-F238E27FC236}">
                <a16:creationId xmlns:a16="http://schemas.microsoft.com/office/drawing/2014/main" id="{D57CDD32-ADEA-46A2-BE68-89EE543478AF}"/>
              </a:ext>
            </a:extLst>
          </p:cNvPr>
          <p:cNvSpPr>
            <a:spLocks xmlns:a="http://schemas.openxmlformats.org/drawingml/2006/main" noGrp="1"/>
          </p:cNvSpPr>
          <p:nvPr/>
        </p:nvSpPr>
        <p:spPr>
          <a:xfrm xmlns:a="http://schemas.openxmlformats.org/drawingml/2006/main">
            <a:off x="11144250" y="6286500"/>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86079"/>
                </a:solidFill>
                <a:latin typeface="Arial"/>
                <a:ea typeface="Arial"/>
                <a:cs typeface="Arial"/>
              </a:defRPr>
            </a:pPr>
            <a:r>
              <a:rPr sz="1200" b="0">
                <a:solidFill>
                  <a:srgbClr val="586079"/>
                </a:solidFill>
                <a:latin typeface="Arial"/>
                <a:ea typeface="Arial"/>
                <a:cs typeface="Arial"/>
              </a:rPr>
              <a:t>10</a:t>
            </a:r>
          </a:p>
        </p:txBody>
      </p:sp>
    </p:spTree>
    <p:extLst>
      <p:ext uri="{BB962C8B-B14F-4D97-AF65-F5344CB8AC3E}">
        <p14:creationId xmlns:p14="http://schemas.microsoft.com/office/powerpoint/2010/main" val="763506572"/>
      </p:ext>
    </p:extLst>
  </p:cSld>
</p:sld>
</file>

<file path=ppt/slides/slide11.xml><?xml version="1.0" encoding="utf-8"?>
<p:sld xmlns:p="http://schemas.openxmlformats.org/presentationml/2006/main">
  <p:cSld>
    <p:bg>
      <p:bgPr>
        <a:solidFill xmlns:a="http://schemas.openxmlformats.org/drawingml/2006/main">
          <a:srgbClr val="11172C"/>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922881F-BC54-4507-8843-0E3DAE0F165D}"/>
              </a:ext>
            </a:extLst>
          </p:cNvPr>
          <p:cNvSpPr>
            <a:spLocks xmlns:a="http://schemas.openxmlformats.org/drawingml/2006/main" noGrp="1"/>
          </p:cNvSpPr>
          <p:nvPr/>
        </p:nvSpPr>
        <p:spPr>
          <a:xfrm xmlns:a="http://schemas.openxmlformats.org/drawingml/2006/main">
            <a:off x="571500" y="609600"/>
            <a:ext cx="10953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FFFFFF"/>
                </a:solidFill>
                <a:latin typeface="Arial"/>
                <a:ea typeface="Arial"/>
                <a:cs typeface="Arial"/>
              </a:defRPr>
            </a:pPr>
            <a:r>
              <a:rPr sz="4050" b="0">
                <a:solidFill>
                  <a:srgbClr val="FFFFFF"/>
                </a:solidFill>
                <a:latin typeface="Arial"/>
                <a:ea typeface="Arial"/>
                <a:cs typeface="Arial"/>
              </a:rPr>
              <a:t>Where the experience can go next.</a:t>
            </a:r>
          </a:p>
        </p:txBody>
      </p:sp>
      <p:sp>
        <p:nvSpPr>
          <p:cNvPr id="2" name="">
            <a:extLst xmlns:a="http://schemas.openxmlformats.org/drawingml/2006/main">
              <a:ext uri="{FF2B5EF4-FFF2-40B4-BE49-F238E27FC236}">
                <a16:creationId xmlns:a16="http://schemas.microsoft.com/office/drawing/2014/main" id="{9D21892F-115F-432D-B684-5CE7A4E468C9}"/>
              </a:ext>
            </a:extLst>
          </p:cNvPr>
          <p:cNvSpPr>
            <a:spLocks xmlns:a="http://schemas.openxmlformats.org/drawingml/2006/main" noGrp="1"/>
          </p:cNvSpPr>
          <p:nvPr/>
        </p:nvSpPr>
        <p:spPr>
          <a:xfrm xmlns:a="http://schemas.openxmlformats.org/drawingml/2006/main">
            <a:off x="590550" y="2143125"/>
            <a:ext cx="10191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C9D1EE"/>
                </a:solidFill>
                <a:latin typeface="Arial"/>
                <a:ea typeface="Arial"/>
                <a:cs typeface="Arial"/>
              </a:defRPr>
            </a:pPr>
            <a:r>
              <a:rPr sz="1875" b="0">
                <a:solidFill>
                  <a:srgbClr val="C9D1EE"/>
                </a:solidFill>
                <a:latin typeface="Arial"/>
                <a:ea typeface="Arial"/>
                <a:cs typeface="Arial"/>
              </a:rPr>
              <a:t>Future opportunities to prioritise together. Not current feature commitments.</a:t>
            </a:r>
          </a:p>
        </p:txBody>
      </p:sp>
      <p:sp>
        <p:nvSpPr>
          <p:cNvPr id="3" name="">
            <a:extLst xmlns:a="http://schemas.openxmlformats.org/drawingml/2006/main">
              <a:ext uri="{FF2B5EF4-FFF2-40B4-BE49-F238E27FC236}">
                <a16:creationId xmlns:a16="http://schemas.microsoft.com/office/drawing/2014/main" id="{39AC115D-24E3-41CD-B495-5EF6DD1391F0}"/>
              </a:ext>
            </a:extLst>
          </p:cNvPr>
          <p:cNvSpPr>
            <a:spLocks xmlns:a="http://schemas.openxmlformats.org/drawingml/2006/main" noGrp="1"/>
          </p:cNvSpPr>
          <p:nvPr/>
        </p:nvSpPr>
        <p:spPr>
          <a:xfrm xmlns:a="http://schemas.openxmlformats.org/drawingml/2006/main">
            <a:off x="571500" y="3143250"/>
            <a:ext cx="3286125" cy="19050"/>
          </a:xfrm>
          <a:prstGeom xmlns:a="http://schemas.openxmlformats.org/drawingml/2006/main" prst="rect">
            <a:avLst/>
          </a:prstGeom>
          <a:solidFill xmlns:a="http://schemas.openxmlformats.org/drawingml/2006/main">
            <a:srgbClr val="424B6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03EFC23-20C9-4BFB-B06F-E7AC86A5AD56}"/>
              </a:ext>
            </a:extLst>
          </p:cNvPr>
          <p:cNvSpPr>
            <a:spLocks xmlns:a="http://schemas.openxmlformats.org/drawingml/2006/main" noGrp="1"/>
          </p:cNvSpPr>
          <p:nvPr/>
        </p:nvSpPr>
        <p:spPr>
          <a:xfrm xmlns:a="http://schemas.openxmlformats.org/drawingml/2006/main">
            <a:off x="57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ACBBFF"/>
                </a:solidFill>
                <a:latin typeface="Arial"/>
                <a:ea typeface="Arial"/>
                <a:cs typeface="Arial"/>
              </a:defRPr>
            </a:pPr>
            <a:r>
              <a:rPr sz="1350" b="0">
                <a:solidFill>
                  <a:srgbClr val="ACBBFF"/>
                </a:solidFill>
                <a:latin typeface="Arial"/>
                <a:ea typeface="Arial"/>
                <a:cs typeface="Arial"/>
              </a:rPr>
              <a:t>Make it easier</a:t>
            </a:r>
          </a:p>
        </p:txBody>
      </p:sp>
      <p:sp>
        <p:nvSpPr>
          <p:cNvPr id="5" name="">
            <a:extLst xmlns:a="http://schemas.openxmlformats.org/drawingml/2006/main">
              <a:ext uri="{FF2B5EF4-FFF2-40B4-BE49-F238E27FC236}">
                <a16:creationId xmlns:a16="http://schemas.microsoft.com/office/drawing/2014/main" id="{C988E785-6801-408C-8E30-8C5DC4EA6770}"/>
              </a:ext>
            </a:extLst>
          </p:cNvPr>
          <p:cNvSpPr>
            <a:spLocks xmlns:a="http://schemas.openxmlformats.org/drawingml/2006/main" noGrp="1"/>
          </p:cNvSpPr>
          <p:nvPr/>
        </p:nvSpPr>
        <p:spPr>
          <a:xfrm xmlns:a="http://schemas.openxmlformats.org/drawingml/2006/main">
            <a:off x="57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Closer to the product</a:t>
            </a:r>
          </a:p>
        </p:txBody>
      </p:sp>
      <p:sp>
        <p:nvSpPr>
          <p:cNvPr id="6" name="">
            <a:extLst xmlns:a="http://schemas.openxmlformats.org/drawingml/2006/main">
              <a:ext uri="{FF2B5EF4-FFF2-40B4-BE49-F238E27FC236}">
                <a16:creationId xmlns:a16="http://schemas.microsoft.com/office/drawing/2014/main" id="{C3B4AD77-C383-454D-99D2-DD76E6F40AEB}"/>
              </a:ext>
            </a:extLst>
          </p:cNvPr>
          <p:cNvSpPr>
            <a:spLocks xmlns:a="http://schemas.openxmlformats.org/drawingml/2006/main" noGrp="1"/>
          </p:cNvSpPr>
          <p:nvPr/>
        </p:nvSpPr>
        <p:spPr>
          <a:xfrm xmlns:a="http://schemas.openxmlformats.org/drawingml/2006/main">
            <a:off x="57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C9D1EE"/>
                </a:solidFill>
                <a:latin typeface="Arial"/>
                <a:ea typeface="Arial"/>
                <a:cs typeface="Arial"/>
              </a:defRPr>
            </a:pPr>
            <a:r>
              <a:rPr sz="1725" b="0">
                <a:solidFill>
                  <a:srgbClr val="C9D1EE"/>
                </a:solidFill>
                <a:latin typeface="Arial"/>
                <a:ea typeface="Arial"/>
                <a:cs typeface="Arial"/>
              </a:rPr>
              <a:t>Embedded shopping journeys, selected-variant accuracy, and guided photo capture.</a:t>
            </a:r>
          </a:p>
        </p:txBody>
      </p:sp>
      <p:sp>
        <p:nvSpPr>
          <p:cNvPr id="7" name="">
            <a:extLst xmlns:a="http://schemas.openxmlformats.org/drawingml/2006/main">
              <a:ext uri="{FF2B5EF4-FFF2-40B4-BE49-F238E27FC236}">
                <a16:creationId xmlns:a16="http://schemas.microsoft.com/office/drawing/2014/main" id="{9BB8D2CB-9F41-4758-840D-E77AC02DB8BB}"/>
              </a:ext>
            </a:extLst>
          </p:cNvPr>
          <p:cNvSpPr>
            <a:spLocks xmlns:a="http://schemas.openxmlformats.org/drawingml/2006/main" noGrp="1"/>
          </p:cNvSpPr>
          <p:nvPr/>
        </p:nvSpPr>
        <p:spPr>
          <a:xfrm xmlns:a="http://schemas.openxmlformats.org/drawingml/2006/main">
            <a:off x="4381500" y="3143250"/>
            <a:ext cx="3286125" cy="19050"/>
          </a:xfrm>
          <a:prstGeom xmlns:a="http://schemas.openxmlformats.org/drawingml/2006/main" prst="rect">
            <a:avLst/>
          </a:prstGeom>
          <a:solidFill xmlns:a="http://schemas.openxmlformats.org/drawingml/2006/main">
            <a:srgbClr val="424B63"/>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F87BACB1-BCF6-4B23-AE7A-4206F19CAD23}"/>
              </a:ext>
            </a:extLst>
          </p:cNvPr>
          <p:cNvSpPr>
            <a:spLocks xmlns:a="http://schemas.openxmlformats.org/drawingml/2006/main" noGrp="1"/>
          </p:cNvSpPr>
          <p:nvPr/>
        </p:nvSpPr>
        <p:spPr>
          <a:xfrm xmlns:a="http://schemas.openxmlformats.org/drawingml/2006/main">
            <a:off x="438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ACBBFF"/>
                </a:solidFill>
                <a:latin typeface="Arial"/>
                <a:ea typeface="Arial"/>
                <a:cs typeface="Arial"/>
              </a:defRPr>
            </a:pPr>
            <a:r>
              <a:rPr sz="1350" b="0">
                <a:solidFill>
                  <a:srgbClr val="ACBBFF"/>
                </a:solidFill>
                <a:latin typeface="Arial"/>
                <a:ea typeface="Arial"/>
                <a:cs typeface="Arial"/>
              </a:rPr>
              <a:t>Make it scalable</a:t>
            </a:r>
          </a:p>
        </p:txBody>
      </p:sp>
      <p:sp>
        <p:nvSpPr>
          <p:cNvPr id="9" name="">
            <a:extLst xmlns:a="http://schemas.openxmlformats.org/drawingml/2006/main">
              <a:ext uri="{FF2B5EF4-FFF2-40B4-BE49-F238E27FC236}">
                <a16:creationId xmlns:a16="http://schemas.microsoft.com/office/drawing/2014/main" id="{33638A3A-C52D-4F70-8B85-60C7579AE685}"/>
              </a:ext>
            </a:extLst>
          </p:cNvPr>
          <p:cNvSpPr>
            <a:spLocks xmlns:a="http://schemas.openxmlformats.org/drawingml/2006/main" noGrp="1"/>
          </p:cNvSpPr>
          <p:nvPr/>
        </p:nvSpPr>
        <p:spPr>
          <a:xfrm xmlns:a="http://schemas.openxmlformats.org/drawingml/2006/main">
            <a:off x="438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Ready for more volume</a:t>
            </a:r>
          </a:p>
        </p:txBody>
      </p:sp>
      <p:sp>
        <p:nvSpPr>
          <p:cNvPr id="10" name="">
            <a:extLst xmlns:a="http://schemas.openxmlformats.org/drawingml/2006/main">
              <a:ext uri="{FF2B5EF4-FFF2-40B4-BE49-F238E27FC236}">
                <a16:creationId xmlns:a16="http://schemas.microsoft.com/office/drawing/2014/main" id="{D3AE8679-7AAB-4C89-A94F-AE62DD67EF47}"/>
              </a:ext>
            </a:extLst>
          </p:cNvPr>
          <p:cNvSpPr>
            <a:spLocks xmlns:a="http://schemas.openxmlformats.org/drawingml/2006/main" noGrp="1"/>
          </p:cNvSpPr>
          <p:nvPr/>
        </p:nvSpPr>
        <p:spPr>
          <a:xfrm xmlns:a="http://schemas.openxmlformats.org/drawingml/2006/main">
            <a:off x="438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C9D1EE"/>
                </a:solidFill>
                <a:latin typeface="Arial"/>
                <a:ea typeface="Arial"/>
                <a:cs typeface="Arial"/>
              </a:defRPr>
            </a:pPr>
            <a:r>
              <a:rPr sz="1725" b="0">
                <a:solidFill>
                  <a:srgbClr val="C9D1EE"/>
                </a:solidFill>
                <a:latin typeface="Arial"/>
                <a:ea typeface="Arial"/>
                <a:cs typeface="Arial"/>
              </a:rPr>
              <a:t>Durable generation jobs, batch workflows, and operational reliability.</a:t>
            </a:r>
          </a:p>
        </p:txBody>
      </p:sp>
      <p:sp>
        <p:nvSpPr>
          <p:cNvPr id="11" name="">
            <a:extLst xmlns:a="http://schemas.openxmlformats.org/drawingml/2006/main">
              <a:ext uri="{FF2B5EF4-FFF2-40B4-BE49-F238E27FC236}">
                <a16:creationId xmlns:a16="http://schemas.microsoft.com/office/drawing/2014/main" id="{8B80B9B6-84B9-4F6A-ABDB-5F9893408136}"/>
              </a:ext>
            </a:extLst>
          </p:cNvPr>
          <p:cNvSpPr>
            <a:spLocks xmlns:a="http://schemas.openxmlformats.org/drawingml/2006/main" noGrp="1"/>
          </p:cNvSpPr>
          <p:nvPr/>
        </p:nvSpPr>
        <p:spPr>
          <a:xfrm xmlns:a="http://schemas.openxmlformats.org/drawingml/2006/main">
            <a:off x="8191500" y="3143250"/>
            <a:ext cx="3286125" cy="19050"/>
          </a:xfrm>
          <a:prstGeom xmlns:a="http://schemas.openxmlformats.org/drawingml/2006/main" prst="rect">
            <a:avLst/>
          </a:prstGeom>
          <a:solidFill xmlns:a="http://schemas.openxmlformats.org/drawingml/2006/main">
            <a:srgbClr val="424B63"/>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9E36786-2FDB-4DA4-8A20-78F64EC3B9B4}"/>
              </a:ext>
            </a:extLst>
          </p:cNvPr>
          <p:cNvSpPr>
            <a:spLocks xmlns:a="http://schemas.openxmlformats.org/drawingml/2006/main" noGrp="1"/>
          </p:cNvSpPr>
          <p:nvPr/>
        </p:nvSpPr>
        <p:spPr>
          <a:xfrm xmlns:a="http://schemas.openxmlformats.org/drawingml/2006/main">
            <a:off x="8191500" y="3333750"/>
            <a:ext cx="323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ACBBFF"/>
                </a:solidFill>
                <a:latin typeface="Arial"/>
                <a:ea typeface="Arial"/>
                <a:cs typeface="Arial"/>
              </a:defRPr>
            </a:pPr>
            <a:r>
              <a:rPr sz="1350" b="0">
                <a:solidFill>
                  <a:srgbClr val="ACBBFF"/>
                </a:solidFill>
                <a:latin typeface="Arial"/>
                <a:ea typeface="Arial"/>
                <a:cs typeface="Arial"/>
              </a:rPr>
              <a:t>Make it measurable</a:t>
            </a:r>
          </a:p>
        </p:txBody>
      </p:sp>
      <p:sp>
        <p:nvSpPr>
          <p:cNvPr id="13" name="">
            <a:extLst xmlns:a="http://schemas.openxmlformats.org/drawingml/2006/main">
              <a:ext uri="{FF2B5EF4-FFF2-40B4-BE49-F238E27FC236}">
                <a16:creationId xmlns:a16="http://schemas.microsoft.com/office/drawing/2014/main" id="{AE9100CE-33CE-4367-BC19-BF06B330028A}"/>
              </a:ext>
            </a:extLst>
          </p:cNvPr>
          <p:cNvSpPr>
            <a:spLocks xmlns:a="http://schemas.openxmlformats.org/drawingml/2006/main" noGrp="1"/>
          </p:cNvSpPr>
          <p:nvPr/>
        </p:nvSpPr>
        <p:spPr>
          <a:xfrm xmlns:a="http://schemas.openxmlformats.org/drawingml/2006/main">
            <a:off x="8191500" y="3857625"/>
            <a:ext cx="3286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Learn what works</a:t>
            </a:r>
          </a:p>
        </p:txBody>
      </p:sp>
      <p:sp>
        <p:nvSpPr>
          <p:cNvPr id="14" name="">
            <a:extLst xmlns:a="http://schemas.openxmlformats.org/drawingml/2006/main">
              <a:ext uri="{FF2B5EF4-FFF2-40B4-BE49-F238E27FC236}">
                <a16:creationId xmlns:a16="http://schemas.microsoft.com/office/drawing/2014/main" id="{5264F41E-03C9-45C7-A725-64DA9D33861B}"/>
              </a:ext>
            </a:extLst>
          </p:cNvPr>
          <p:cNvSpPr>
            <a:spLocks xmlns:a="http://schemas.openxmlformats.org/drawingml/2006/main" noGrp="1"/>
          </p:cNvSpPr>
          <p:nvPr/>
        </p:nvSpPr>
        <p:spPr>
          <a:xfrm xmlns:a="http://schemas.openxmlformats.org/drawingml/2006/main">
            <a:off x="8191500" y="4857750"/>
            <a:ext cx="3190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C9D1EE"/>
                </a:solidFill>
                <a:latin typeface="Arial"/>
                <a:ea typeface="Arial"/>
                <a:cs typeface="Arial"/>
              </a:defRPr>
            </a:pPr>
            <a:r>
              <a:rPr sz="1725" b="0">
                <a:solidFill>
                  <a:srgbClr val="C9D1EE"/>
                </a:solidFill>
                <a:latin typeface="Arial"/>
                <a:ea typeface="Arial"/>
                <a:cs typeface="Arial"/>
              </a:rPr>
              <a:t>Clear retention controls and deeper engagement and conversion attribution.</a:t>
            </a:r>
          </a:p>
        </p:txBody>
      </p:sp>
      <p:sp>
        <p:nvSpPr>
          <p:cNvPr id="15" name="">
            <a:extLst xmlns:a="http://schemas.openxmlformats.org/drawingml/2006/main">
              <a:ext uri="{FF2B5EF4-FFF2-40B4-BE49-F238E27FC236}">
                <a16:creationId xmlns:a16="http://schemas.microsoft.com/office/drawing/2014/main" id="{959E6E85-5163-44AD-91FC-3DE149FC0C7B}"/>
              </a:ext>
            </a:extLst>
          </p:cNvPr>
          <p:cNvSpPr>
            <a:spLocks xmlns:a="http://schemas.openxmlformats.org/drawingml/2006/main" noGrp="1"/>
          </p:cNvSpPr>
          <p:nvPr/>
        </p:nvSpPr>
        <p:spPr>
          <a:xfrm xmlns:a="http://schemas.openxmlformats.org/drawingml/2006/main">
            <a:off x="571500" y="6286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D1EE"/>
                </a:solidFill>
                <a:latin typeface="Arial"/>
                <a:ea typeface="Arial"/>
                <a:cs typeface="Arial"/>
              </a:defRPr>
            </a:pPr>
            <a:r>
              <a:rPr sz="1200" b="0">
                <a:solidFill>
                  <a:srgbClr val="C9D1EE"/>
                </a:solidFill>
                <a:latin typeface="Arial"/>
                <a:ea typeface="Arial"/>
                <a:cs typeface="Arial"/>
              </a:rPr>
              <a:t>MyTryOnStudio</a:t>
            </a:r>
          </a:p>
        </p:txBody>
      </p:sp>
      <p:sp>
        <p:nvSpPr>
          <p:cNvPr id="16" name="">
            <a:extLst xmlns:a="http://schemas.openxmlformats.org/drawingml/2006/main">
              <a:ext uri="{FF2B5EF4-FFF2-40B4-BE49-F238E27FC236}">
                <a16:creationId xmlns:a16="http://schemas.microsoft.com/office/drawing/2014/main" id="{DEB962C2-27B2-45EF-B41C-DB276B1BD7FE}"/>
              </a:ext>
            </a:extLst>
          </p:cNvPr>
          <p:cNvSpPr>
            <a:spLocks xmlns:a="http://schemas.openxmlformats.org/drawingml/2006/main" noGrp="1"/>
          </p:cNvSpPr>
          <p:nvPr/>
        </p:nvSpPr>
        <p:spPr>
          <a:xfrm xmlns:a="http://schemas.openxmlformats.org/drawingml/2006/main">
            <a:off x="11144250" y="6286500"/>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D1EE"/>
                </a:solidFill>
                <a:latin typeface="Arial"/>
                <a:ea typeface="Arial"/>
                <a:cs typeface="Arial"/>
              </a:defRPr>
            </a:pPr>
            <a:r>
              <a:rPr sz="1200" b="0">
                <a:solidFill>
                  <a:srgbClr val="C9D1EE"/>
                </a:solidFill>
                <a:latin typeface="Arial"/>
                <a:ea typeface="Arial"/>
                <a:cs typeface="Arial"/>
              </a:rPr>
              <a:t>11</a:t>
            </a:r>
          </a:p>
        </p:txBody>
      </p:sp>
    </p:spTree>
    <p:extLst>
      <p:ext uri="{BB962C8B-B14F-4D97-AF65-F5344CB8AC3E}">
        <p14:creationId xmlns:p14="http://schemas.microsoft.com/office/powerpoint/2010/main" val="2007841175"/>
      </p:ext>
    </p:extLst>
  </p:cSld>
</p:sld>
</file>

<file path=ppt/slides/slide12.xml><?xml version="1.0" encoding="utf-8"?>
<p:sld xmlns:p="http://schemas.openxmlformats.org/presentationml/2006/main">
  <p:cSld>
    <p:bg>
      <p:bgPr>
        <a:solidFill xmlns:a="http://schemas.openxmlformats.org/drawingml/2006/main">
          <a:srgbClr val="244A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926EC61-6F4F-460C-BB64-33943EB3889D}"/>
              </a:ext>
            </a:extLst>
          </p:cNvPr>
          <p:cNvSpPr>
            <a:spLocks xmlns:a="http://schemas.openxmlformats.org/drawingml/2006/main" noGrp="1"/>
          </p:cNvSpPr>
          <p:nvPr/>
        </p:nvSpPr>
        <p:spPr>
          <a:xfrm xmlns:a="http://schemas.openxmlformats.org/drawingml/2006/main">
            <a:off x="571500" y="476250"/>
            <a:ext cx="5715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FFFFF"/>
                </a:solidFill>
                <a:latin typeface="Arial"/>
                <a:ea typeface="Arial"/>
                <a:cs typeface="Arial"/>
              </a:defRPr>
            </a:pPr>
            <a:r>
              <a:rPr sz="1875" b="1">
                <a:solidFill>
                  <a:srgbClr val="FFFFFF"/>
                </a:solidFill>
                <a:latin typeface="Arial"/>
                <a:ea typeface="Arial"/>
                <a:cs typeface="Arial"/>
              </a:rPr>
              <a:t>MyTryOnStudio</a:t>
            </a:r>
          </a:p>
        </p:txBody>
      </p:sp>
      <p:sp>
        <p:nvSpPr>
          <p:cNvPr id="2" name="">
            <a:extLst xmlns:a="http://schemas.openxmlformats.org/drawingml/2006/main">
              <a:ext uri="{FF2B5EF4-FFF2-40B4-BE49-F238E27FC236}">
                <a16:creationId xmlns:a16="http://schemas.microsoft.com/office/drawing/2014/main" id="{25A4A78E-6EE9-43B7-862D-D7607EE11C5E}"/>
              </a:ext>
            </a:extLst>
          </p:cNvPr>
          <p:cNvSpPr>
            <a:spLocks xmlns:a="http://schemas.openxmlformats.org/drawingml/2006/main" noGrp="1"/>
          </p:cNvSpPr>
          <p:nvPr/>
        </p:nvSpPr>
        <p:spPr>
          <a:xfrm xmlns:a="http://schemas.openxmlformats.org/drawingml/2006/main">
            <a:off x="571500" y="1838325"/>
            <a:ext cx="109537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850" b="0">
                <a:solidFill>
                  <a:srgbClr val="FFFFFF"/>
                </a:solidFill>
                <a:latin typeface="Arial"/>
                <a:ea typeface="Arial"/>
                <a:cs typeface="Arial"/>
              </a:defRPr>
            </a:pPr>
            <a:r>
              <a:rPr sz="5850" b="0">
                <a:solidFill>
                  <a:srgbClr val="FFFFFF"/>
                </a:solidFill>
                <a:latin typeface="Arial"/>
                <a:ea typeface="Arial"/>
                <a:cs typeface="Arial"/>
              </a:rPr>
              <a:t>Your collection.</a:t>
            </a:r>
          </a:p>
          <a:p xmlns:a="http://schemas.openxmlformats.org/drawingml/2006/main">
            <a:pPr>
              <a:defRPr sz="5850" b="0">
                <a:solidFill>
                  <a:srgbClr val="FFFFFF"/>
                </a:solidFill>
                <a:latin typeface="Arial"/>
                <a:ea typeface="Arial"/>
                <a:cs typeface="Arial"/>
              </a:defRPr>
            </a:pPr>
            <a:r>
              <a:rPr sz="5850" b="0">
                <a:solidFill>
                  <a:srgbClr val="FFFFFF"/>
                </a:solidFill>
                <a:latin typeface="Arial"/>
                <a:ea typeface="Arial"/>
                <a:cs typeface="Arial"/>
              </a:rPr>
              <a:t>Your next chapter.</a:t>
            </a:r>
          </a:p>
        </p:txBody>
      </p:sp>
      <p:sp>
        <p:nvSpPr>
          <p:cNvPr id="3" name="">
            <a:extLst xmlns:a="http://schemas.openxmlformats.org/drawingml/2006/main">
              <a:ext uri="{FF2B5EF4-FFF2-40B4-BE49-F238E27FC236}">
                <a16:creationId xmlns:a16="http://schemas.microsoft.com/office/drawing/2014/main" id="{B720EBD4-037F-4203-84F9-A64C4E04F8B9}"/>
              </a:ext>
            </a:extLst>
          </p:cNvPr>
          <p:cNvSpPr>
            <a:spLocks xmlns:a="http://schemas.openxmlformats.org/drawingml/2006/main" noGrp="1"/>
          </p:cNvSpPr>
          <p:nvPr/>
        </p:nvSpPr>
        <p:spPr>
          <a:xfrm xmlns:a="http://schemas.openxmlformats.org/drawingml/2006/main">
            <a:off x="609600" y="4286250"/>
            <a:ext cx="9525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E0E5FF"/>
                </a:solidFill>
                <a:latin typeface="Arial"/>
                <a:ea typeface="Arial"/>
                <a:cs typeface="Arial"/>
              </a:defRPr>
            </a:pPr>
            <a:r>
              <a:rPr sz="2775" b="0">
                <a:solidFill>
                  <a:srgbClr val="E0E5FF"/>
                </a:solidFill>
                <a:latin typeface="Arial"/>
                <a:ea typeface="Arial"/>
                <a:cs typeface="Arial"/>
              </a:rPr>
              <a:t>Let’s build a more personal</a:t>
            </a:r>
          </a:p>
          <a:p xmlns:a="http://schemas.openxmlformats.org/drawingml/2006/main">
            <a:pPr>
              <a:defRPr sz="2775" b="0">
                <a:solidFill>
                  <a:srgbClr val="E0E5FF"/>
                </a:solidFill>
                <a:latin typeface="Arial"/>
                <a:ea typeface="Arial"/>
                <a:cs typeface="Arial"/>
              </a:defRPr>
            </a:pPr>
            <a:r>
              <a:rPr sz="2775" b="0">
                <a:solidFill>
                  <a:srgbClr val="E0E5FF"/>
                </a:solidFill>
                <a:latin typeface="Arial"/>
                <a:ea typeface="Arial"/>
                <a:cs typeface="Arial"/>
              </a:rPr>
              <a:t>way to discover fashion.</a:t>
            </a:r>
          </a:p>
        </p:txBody>
      </p:sp>
      <p:sp>
        <p:nvSpPr>
          <p:cNvPr id="4" name="">
            <a:extLst xmlns:a="http://schemas.openxmlformats.org/drawingml/2006/main">
              <a:ext uri="{FF2B5EF4-FFF2-40B4-BE49-F238E27FC236}">
                <a16:creationId xmlns:a16="http://schemas.microsoft.com/office/drawing/2014/main" id="{BA781C4F-81FD-4FB0-8795-4EB871827C3F}"/>
              </a:ext>
            </a:extLst>
          </p:cNvPr>
          <p:cNvSpPr>
            <a:spLocks xmlns:a="http://schemas.openxmlformats.org/drawingml/2006/main" noGrp="1"/>
          </p:cNvSpPr>
          <p:nvPr/>
        </p:nvSpPr>
        <p:spPr>
          <a:xfrm xmlns:a="http://schemas.openxmlformats.org/drawingml/2006/main">
            <a:off x="609600" y="5915025"/>
            <a:ext cx="10287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Explore mytryonstudio.com</a:t>
            </a:r>
          </a:p>
        </p:txBody>
      </p:sp>
    </p:spTree>
    <p:extLst>
      <p:ext uri="{BB962C8B-B14F-4D97-AF65-F5344CB8AC3E}">
        <p14:creationId xmlns:p14="http://schemas.microsoft.com/office/powerpoint/2010/main" val="20897355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2026-09-16T20:47:29.6830000Z</dcterms:created>
  <dcterms:modified xsi:type="dcterms:W3CDTF">2026-09-16T20:47:29.6830000Z</dcterms:modified>
</coreProperties>
</file>